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8" r:id="rId3"/>
    <p:sldId id="257" r:id="rId4"/>
    <p:sldId id="260" r:id="rId5"/>
    <p:sldId id="261" r:id="rId6"/>
    <p:sldId id="259" r:id="rId7"/>
    <p:sldId id="277" r:id="rId8"/>
    <p:sldId id="279" r:id="rId9"/>
    <p:sldId id="262" r:id="rId10"/>
    <p:sldId id="263" r:id="rId11"/>
    <p:sldId id="280" r:id="rId12"/>
    <p:sldId id="281" r:id="rId13"/>
    <p:sldId id="273" r:id="rId14"/>
    <p:sldId id="282" r:id="rId15"/>
    <p:sldId id="265" r:id="rId16"/>
    <p:sldId id="286" r:id="rId17"/>
    <p:sldId id="287" r:id="rId18"/>
    <p:sldId id="288" r:id="rId19"/>
    <p:sldId id="289" r:id="rId20"/>
    <p:sldId id="290" r:id="rId21"/>
    <p:sldId id="291" r:id="rId22"/>
    <p:sldId id="293" r:id="rId23"/>
    <p:sldId id="274" r:id="rId24"/>
    <p:sldId id="275" r:id="rId2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64346D-5490-0E91-EB7C-AD87C64AE45D}" v="24" dt="2024-12-13T08:34:34.812"/>
    <p1510:client id="{5515DACE-1B66-424C-C311-D0AC5EBDBA6B}" v="4" dt="2024-12-13T07:40:07.00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821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áš Hofman" userId="S::28772020@cuni.cz::dd64690e-7f7a-4a63-8ba5-50f2ad09326f" providerId="AD" clId="Web-{5515DACE-1B66-424C-C311-D0AC5EBDBA6B}"/>
    <pc:docChg chg="delSld modSld">
      <pc:chgData name="Lukáš Hofman" userId="S::28772020@cuni.cz::dd64690e-7f7a-4a63-8ba5-50f2ad09326f" providerId="AD" clId="Web-{5515DACE-1B66-424C-C311-D0AC5EBDBA6B}" dt="2024-12-13T07:40:07.004" v="3"/>
      <pc:docMkLst>
        <pc:docMk/>
      </pc:docMkLst>
      <pc:sldChg chg="del">
        <pc:chgData name="Lukáš Hofman" userId="S::28772020@cuni.cz::dd64690e-7f7a-4a63-8ba5-50f2ad09326f" providerId="AD" clId="Web-{5515DACE-1B66-424C-C311-D0AC5EBDBA6B}" dt="2024-12-13T07:40:07.004" v="3"/>
        <pc:sldMkLst>
          <pc:docMk/>
          <pc:sldMk cId="2084582951" sldId="285"/>
        </pc:sldMkLst>
      </pc:sldChg>
      <pc:sldChg chg="modSp">
        <pc:chgData name="Lukáš Hofman" userId="S::28772020@cuni.cz::dd64690e-7f7a-4a63-8ba5-50f2ad09326f" providerId="AD" clId="Web-{5515DACE-1B66-424C-C311-D0AC5EBDBA6B}" dt="2024-12-13T07:39:59.285" v="2" actId="14100"/>
        <pc:sldMkLst>
          <pc:docMk/>
          <pc:sldMk cId="58263222" sldId="286"/>
        </pc:sldMkLst>
        <pc:picChg chg="mod">
          <ac:chgData name="Lukáš Hofman" userId="S::28772020@cuni.cz::dd64690e-7f7a-4a63-8ba5-50f2ad09326f" providerId="AD" clId="Web-{5515DACE-1B66-424C-C311-D0AC5EBDBA6B}" dt="2024-12-13T07:39:59.285" v="2" actId="14100"/>
          <ac:picMkLst>
            <pc:docMk/>
            <pc:sldMk cId="58263222" sldId="286"/>
            <ac:picMk id="12" creationId="{30BF70E0-EAA6-FF58-1587-CE23CF309D2B}"/>
          </ac:picMkLst>
        </pc:picChg>
      </pc:sldChg>
    </pc:docChg>
  </pc:docChgLst>
  <pc:docChgLst>
    <pc:chgData name="Lukáš Hofman" userId="S::28772020@cuni.cz::dd64690e-7f7a-4a63-8ba5-50f2ad09326f" providerId="AD" clId="Web-{2864346D-5490-0E91-EB7C-AD87C64AE45D}"/>
    <pc:docChg chg="modSld">
      <pc:chgData name="Lukáš Hofman" userId="S::28772020@cuni.cz::dd64690e-7f7a-4a63-8ba5-50f2ad09326f" providerId="AD" clId="Web-{2864346D-5490-0E91-EB7C-AD87C64AE45D}" dt="2024-12-13T08:34:34.655" v="13" actId="14100"/>
      <pc:docMkLst>
        <pc:docMk/>
      </pc:docMkLst>
      <pc:sldChg chg="modSp">
        <pc:chgData name="Lukáš Hofman" userId="S::28772020@cuni.cz::dd64690e-7f7a-4a63-8ba5-50f2ad09326f" providerId="AD" clId="Web-{2864346D-5490-0E91-EB7C-AD87C64AE45D}" dt="2024-12-13T08:34:34.655" v="13" actId="14100"/>
        <pc:sldMkLst>
          <pc:docMk/>
          <pc:sldMk cId="0" sldId="260"/>
        </pc:sldMkLst>
        <pc:spChg chg="mod">
          <ac:chgData name="Lukáš Hofman" userId="S::28772020@cuni.cz::dd64690e-7f7a-4a63-8ba5-50f2ad09326f" providerId="AD" clId="Web-{2864346D-5490-0E91-EB7C-AD87C64AE45D}" dt="2024-12-13T08:34:34.655" v="13" actId="14100"/>
          <ac:spMkLst>
            <pc:docMk/>
            <pc:sldMk cId="0" sldId="260"/>
            <ac:spMk id="16" creationId="{00000000-0000-0000-0000-000000000000}"/>
          </ac:spMkLst>
        </pc:spChg>
      </pc:sldChg>
      <pc:sldChg chg="modSp">
        <pc:chgData name="Lukáš Hofman" userId="S::28772020@cuni.cz::dd64690e-7f7a-4a63-8ba5-50f2ad09326f" providerId="AD" clId="Web-{2864346D-5490-0E91-EB7C-AD87C64AE45D}" dt="2024-12-13T08:33:55.623" v="8" actId="20577"/>
        <pc:sldMkLst>
          <pc:docMk/>
          <pc:sldMk cId="0" sldId="275"/>
        </pc:sldMkLst>
        <pc:spChg chg="mod">
          <ac:chgData name="Lukáš Hofman" userId="S::28772020@cuni.cz::dd64690e-7f7a-4a63-8ba5-50f2ad09326f" providerId="AD" clId="Web-{2864346D-5490-0E91-EB7C-AD87C64AE45D}" dt="2024-12-13T08:33:55.623" v="8" actId="20577"/>
          <ac:spMkLst>
            <pc:docMk/>
            <pc:sldMk cId="0" sldId="275"/>
            <ac:spMk id="15" creationId="{00000000-0000-0000-0000-000000000000}"/>
          </ac:spMkLst>
        </pc:spChg>
      </pc:sldChg>
      <pc:sldChg chg="modSp">
        <pc:chgData name="Lukáš Hofman" userId="S::28772020@cuni.cz::dd64690e-7f7a-4a63-8ba5-50f2ad09326f" providerId="AD" clId="Web-{2864346D-5490-0E91-EB7C-AD87C64AE45D}" dt="2024-12-13T08:34:07.514" v="9" actId="14100"/>
        <pc:sldMkLst>
          <pc:docMk/>
          <pc:sldMk cId="2274779258" sldId="282"/>
        </pc:sldMkLst>
        <pc:spChg chg="mod">
          <ac:chgData name="Lukáš Hofman" userId="S::28772020@cuni.cz::dd64690e-7f7a-4a63-8ba5-50f2ad09326f" providerId="AD" clId="Web-{2864346D-5490-0E91-EB7C-AD87C64AE45D}" dt="2024-12-13T08:34:07.514" v="9" actId="14100"/>
          <ac:spMkLst>
            <pc:docMk/>
            <pc:sldMk cId="2274779258" sldId="282"/>
            <ac:spMk id="13" creationId="{432105C7-8EDB-753F-FE20-2F1A0F8D8AF5}"/>
          </ac:spMkLst>
        </pc:spChg>
      </pc:sldChg>
      <pc:sldChg chg="modSp">
        <pc:chgData name="Lukáš Hofman" userId="S::28772020@cuni.cz::dd64690e-7f7a-4a63-8ba5-50f2ad09326f" providerId="AD" clId="Web-{2864346D-5490-0E91-EB7C-AD87C64AE45D}" dt="2024-12-13T08:18:02.271" v="2" actId="20577"/>
        <pc:sldMkLst>
          <pc:docMk/>
          <pc:sldMk cId="1558527350" sldId="293"/>
        </pc:sldMkLst>
        <pc:spChg chg="mod">
          <ac:chgData name="Lukáš Hofman" userId="S::28772020@cuni.cz::dd64690e-7f7a-4a63-8ba5-50f2ad09326f" providerId="AD" clId="Web-{2864346D-5490-0E91-EB7C-AD87C64AE45D}" dt="2024-12-13T08:18:02.271" v="2" actId="20577"/>
          <ac:spMkLst>
            <pc:docMk/>
            <pc:sldMk cId="1558527350" sldId="293"/>
            <ac:spMk id="12" creationId="{3515A6D1-8BF7-477F-A4CA-6B21C260D0E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4571"/>
            <a:ext cx="12192000" cy="6853555"/>
          </a:xfrm>
          <a:custGeom>
            <a:avLst/>
            <a:gdLst/>
            <a:ahLst/>
            <a:cxnLst/>
            <a:rect l="l" t="t" r="r" b="b"/>
            <a:pathLst>
              <a:path w="12192000" h="6853555">
                <a:moveTo>
                  <a:pt x="12192000" y="0"/>
                </a:moveTo>
                <a:lnTo>
                  <a:pt x="0" y="0"/>
                </a:lnTo>
                <a:lnTo>
                  <a:pt x="0" y="6853428"/>
                </a:lnTo>
                <a:lnTo>
                  <a:pt x="12192000" y="685342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9694" y="1284477"/>
            <a:ext cx="157480" cy="15748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70919" y="969263"/>
            <a:ext cx="100583" cy="100584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687323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96464" y="609676"/>
            <a:ext cx="779907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67231" y="308228"/>
            <a:ext cx="10057536" cy="1300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2011197"/>
            <a:ext cx="10302875" cy="3723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99164" y="6334759"/>
            <a:ext cx="2444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4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24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17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4.png"/><Relationship Id="rId7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4.png"/><Relationship Id="rId7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4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topics/k-means-clusteri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erj.com/articles/cs-1209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uhiHofi/Aprendizaje-Computacional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6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s41598-020-73962-9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9" cy="68534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58488" y="2203578"/>
            <a:ext cx="4514977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  <a:tab pos="1151255" algn="l"/>
                <a:tab pos="1830705" algn="l"/>
                <a:tab pos="2398395" algn="l"/>
                <a:tab pos="2923540" algn="l"/>
                <a:tab pos="3581400" algn="l"/>
                <a:tab pos="4124960" algn="l"/>
                <a:tab pos="4578350" algn="l"/>
                <a:tab pos="5257800" algn="l"/>
              </a:tabLst>
            </a:pPr>
            <a:r>
              <a:rPr lang="en-US" sz="6000" spc="-50" dirty="0">
                <a:solidFill>
                  <a:srgbClr val="AF58FC"/>
                </a:solidFill>
              </a:rPr>
              <a:t>Mortality risk</a:t>
            </a:r>
            <a:endParaRPr sz="6000" dirty="0"/>
          </a:p>
        </p:txBody>
      </p:sp>
      <p:sp>
        <p:nvSpPr>
          <p:cNvPr id="5" name="object 5"/>
          <p:cNvSpPr txBox="1"/>
          <p:nvPr/>
        </p:nvSpPr>
        <p:spPr>
          <a:xfrm>
            <a:off x="609598" y="3421214"/>
            <a:ext cx="10412755" cy="1261884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 indent="298450" algn="ctr">
              <a:lnSpc>
                <a:spcPts val="4320"/>
              </a:lnSpc>
              <a:spcBef>
                <a:spcPts val="640"/>
              </a:spcBef>
              <a:tabLst>
                <a:tab pos="507365" algn="l"/>
                <a:tab pos="833119" algn="l"/>
                <a:tab pos="988060" algn="l"/>
                <a:tab pos="1327785" algn="l"/>
                <a:tab pos="1393190" algn="l"/>
                <a:tab pos="1765935" algn="l"/>
                <a:tab pos="1800225" algn="l"/>
                <a:tab pos="2143760" algn="l"/>
                <a:tab pos="2262505" algn="l"/>
                <a:tab pos="2597785" algn="l"/>
                <a:tab pos="2667635" algn="l"/>
                <a:tab pos="3016250" algn="l"/>
                <a:tab pos="3300729" algn="l"/>
                <a:tab pos="3772535" algn="l"/>
                <a:tab pos="3837304" algn="l"/>
                <a:tab pos="4236085" algn="l"/>
                <a:tab pos="4267835" algn="l"/>
                <a:tab pos="4710430" algn="l"/>
                <a:tab pos="4730750" algn="l"/>
                <a:tab pos="5534660" algn="l"/>
                <a:tab pos="5995670" algn="l"/>
                <a:tab pos="6030595" algn="l"/>
                <a:tab pos="6339840" algn="l"/>
                <a:tab pos="6758305" algn="l"/>
                <a:tab pos="6834505" algn="l"/>
                <a:tab pos="7254875" algn="l"/>
                <a:tab pos="7647940" algn="l"/>
                <a:tab pos="8128634" algn="l"/>
                <a:tab pos="8533765" algn="l"/>
                <a:tab pos="8877935" algn="l"/>
                <a:tab pos="9372600" algn="l"/>
              </a:tabLst>
            </a:pPr>
            <a:r>
              <a:rPr lang="en-US" sz="4000" spc="-50" dirty="0">
                <a:solidFill>
                  <a:srgbClr val="FFFFFF"/>
                </a:solidFill>
                <a:latin typeface="Carlito"/>
                <a:cs typeface="Carlito"/>
              </a:rPr>
              <a:t>COVID-19 mortality prediction using</a:t>
            </a:r>
          </a:p>
          <a:p>
            <a:pPr marL="12700" marR="5080" indent="298450" algn="ctr">
              <a:lnSpc>
                <a:spcPts val="4320"/>
              </a:lnSpc>
              <a:spcBef>
                <a:spcPts val="640"/>
              </a:spcBef>
              <a:tabLst>
                <a:tab pos="507365" algn="l"/>
                <a:tab pos="833119" algn="l"/>
                <a:tab pos="988060" algn="l"/>
                <a:tab pos="1327785" algn="l"/>
                <a:tab pos="1393190" algn="l"/>
                <a:tab pos="1765935" algn="l"/>
                <a:tab pos="1800225" algn="l"/>
                <a:tab pos="2143760" algn="l"/>
                <a:tab pos="2262505" algn="l"/>
                <a:tab pos="2597785" algn="l"/>
                <a:tab pos="2667635" algn="l"/>
                <a:tab pos="3016250" algn="l"/>
                <a:tab pos="3300729" algn="l"/>
                <a:tab pos="3772535" algn="l"/>
                <a:tab pos="3837304" algn="l"/>
                <a:tab pos="4236085" algn="l"/>
                <a:tab pos="4267835" algn="l"/>
                <a:tab pos="4710430" algn="l"/>
                <a:tab pos="4730750" algn="l"/>
                <a:tab pos="5534660" algn="l"/>
                <a:tab pos="5995670" algn="l"/>
                <a:tab pos="6030595" algn="l"/>
                <a:tab pos="6339840" algn="l"/>
                <a:tab pos="6758305" algn="l"/>
                <a:tab pos="6834505" algn="l"/>
                <a:tab pos="7254875" algn="l"/>
                <a:tab pos="7647940" algn="l"/>
                <a:tab pos="8128634" algn="l"/>
                <a:tab pos="8533765" algn="l"/>
                <a:tab pos="8877935" algn="l"/>
                <a:tab pos="9372600" algn="l"/>
              </a:tabLst>
            </a:pPr>
            <a:r>
              <a:rPr lang="en-US" sz="4000" spc="-50" dirty="0">
                <a:solidFill>
                  <a:srgbClr val="FFFFFF"/>
                </a:solidFill>
                <a:latin typeface="Carlito"/>
                <a:cs typeface="Carlito"/>
              </a:rPr>
              <a:t> ensemble learning and grey wolf optimization</a:t>
            </a:r>
            <a:endParaRPr lang="pt-BR" sz="4000" dirty="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5532119"/>
            <a:ext cx="12192000" cy="1324610"/>
            <a:chOff x="0" y="5532119"/>
            <a:chExt cx="12192000" cy="1324610"/>
          </a:xfrm>
        </p:grpSpPr>
        <p:sp>
          <p:nvSpPr>
            <p:cNvPr id="7" name="object 7"/>
            <p:cNvSpPr/>
            <p:nvPr/>
          </p:nvSpPr>
          <p:spPr>
            <a:xfrm>
              <a:off x="0" y="5532119"/>
              <a:ext cx="12192000" cy="1324610"/>
            </a:xfrm>
            <a:custGeom>
              <a:avLst/>
              <a:gdLst/>
              <a:ahLst/>
              <a:cxnLst/>
              <a:rect l="l" t="t" r="r" b="b"/>
              <a:pathLst>
                <a:path w="12192000" h="1324609">
                  <a:moveTo>
                    <a:pt x="12192000" y="0"/>
                  </a:moveTo>
                  <a:lnTo>
                    <a:pt x="0" y="0"/>
                  </a:lnTo>
                  <a:lnTo>
                    <a:pt x="0" y="1324356"/>
                  </a:lnTo>
                  <a:lnTo>
                    <a:pt x="12192000" y="132435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0000">
                <a:alpha val="619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0440" y="5903976"/>
              <a:ext cx="2932938" cy="56769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6123" y="5903976"/>
              <a:ext cx="2362962" cy="56769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668395" y="5968085"/>
            <a:ext cx="5705475" cy="586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25"/>
              </a:lnSpc>
              <a:spcBef>
                <a:spcPts val="100"/>
              </a:spcBef>
              <a:tabLst>
                <a:tab pos="1222375" algn="l"/>
                <a:tab pos="2818130" algn="l"/>
                <a:tab pos="372999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000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spc="-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	J</a:t>
            </a:r>
            <a:r>
              <a:rPr sz="2000" spc="-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spc="-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000" spc="-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000" spc="-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000" b="1" spc="-165" dirty="0">
                <a:solidFill>
                  <a:srgbClr val="E3E6EB"/>
                </a:solidFill>
                <a:latin typeface="Trebuchet MS"/>
                <a:cs typeface="Trebuchet MS"/>
              </a:rPr>
              <a:t>L</a:t>
            </a:r>
            <a:r>
              <a:rPr sz="2000" b="1" spc="-315" dirty="0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sz="2000" b="1" spc="-65" dirty="0">
                <a:solidFill>
                  <a:srgbClr val="E3E6EB"/>
                </a:solidFill>
                <a:latin typeface="Trebuchet MS"/>
                <a:cs typeface="Trebuchet MS"/>
              </a:rPr>
              <a:t>u</a:t>
            </a:r>
            <a:r>
              <a:rPr sz="2000" b="1" spc="-305" dirty="0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sz="2000" b="1" spc="-110" dirty="0">
                <a:solidFill>
                  <a:srgbClr val="E3E6EB"/>
                </a:solidFill>
                <a:latin typeface="Trebuchet MS"/>
                <a:cs typeface="Trebuchet MS"/>
              </a:rPr>
              <a:t>k</a:t>
            </a:r>
            <a:r>
              <a:rPr sz="2000" b="1" spc="-320" dirty="0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sz="2000" b="1" spc="-60" dirty="0">
                <a:solidFill>
                  <a:srgbClr val="E3E6EB"/>
                </a:solidFill>
                <a:latin typeface="Trebuchet MS"/>
                <a:cs typeface="Trebuchet MS"/>
              </a:rPr>
              <a:t>á</a:t>
            </a:r>
            <a:r>
              <a:rPr sz="2000" b="1" spc="-325" dirty="0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sz="2000" b="1" spc="-50" dirty="0">
                <a:solidFill>
                  <a:srgbClr val="E3E6EB"/>
                </a:solidFill>
                <a:latin typeface="Trebuchet MS"/>
                <a:cs typeface="Trebuchet MS"/>
              </a:rPr>
              <a:t>š</a:t>
            </a:r>
            <a:r>
              <a:rPr sz="2000" b="1" dirty="0">
                <a:solidFill>
                  <a:srgbClr val="E3E6EB"/>
                </a:solidFill>
                <a:latin typeface="Trebuchet MS"/>
                <a:cs typeface="Trebuchet MS"/>
              </a:rPr>
              <a:t>	</a:t>
            </a:r>
            <a:r>
              <a:rPr sz="2000" b="1" spc="50" dirty="0">
                <a:solidFill>
                  <a:srgbClr val="E3E6EB"/>
                </a:solidFill>
                <a:latin typeface="Trebuchet MS"/>
                <a:cs typeface="Trebuchet MS"/>
              </a:rPr>
              <a:t>H</a:t>
            </a:r>
            <a:r>
              <a:rPr sz="2000" b="1" spc="-325" dirty="0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sz="2000" b="1" spc="85" dirty="0">
                <a:solidFill>
                  <a:srgbClr val="E3E6EB"/>
                </a:solidFill>
                <a:latin typeface="Trebuchet MS"/>
                <a:cs typeface="Trebuchet MS"/>
              </a:rPr>
              <a:t>of</a:t>
            </a:r>
            <a:r>
              <a:rPr sz="2000" b="1" spc="-315" dirty="0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E3E6EB"/>
                </a:solidFill>
                <a:latin typeface="Trebuchet MS"/>
                <a:cs typeface="Trebuchet MS"/>
              </a:rPr>
              <a:t>m</a:t>
            </a:r>
            <a:r>
              <a:rPr sz="2000" b="1" spc="-335" dirty="0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sz="2000" b="1" spc="-60" dirty="0">
                <a:solidFill>
                  <a:srgbClr val="E3E6EB"/>
                </a:solidFill>
                <a:latin typeface="Trebuchet MS"/>
                <a:cs typeface="Trebuchet MS"/>
              </a:rPr>
              <a:t>a</a:t>
            </a:r>
            <a:r>
              <a:rPr sz="2000" b="1" spc="-330" dirty="0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sz="2000" b="1" spc="-50" dirty="0">
                <a:solidFill>
                  <a:srgbClr val="E3E6EB"/>
                </a:solidFill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  <a:p>
            <a:pPr marR="5080" algn="r">
              <a:lnSpc>
                <a:spcPts val="2085"/>
              </a:lnSpc>
            </a:pPr>
            <a:r>
              <a:rPr sz="1800" spc="-5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4588" y="2692907"/>
            <a:ext cx="128015" cy="1280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043" y="4503420"/>
            <a:ext cx="100584" cy="10058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980419" y="1571244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59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59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59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67231" y="308228"/>
            <a:ext cx="10057536" cy="994964"/>
          </a:xfrm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72720" algn="ctr">
              <a:lnSpc>
                <a:spcPct val="100000"/>
              </a:lnSpc>
              <a:spcBef>
                <a:spcPts val="105"/>
              </a:spcBef>
            </a:pPr>
            <a:r>
              <a:rPr lang="en-US" spc="-10" dirty="0"/>
              <a:t>Results for model with 20 features</a:t>
            </a:r>
            <a:endParaRPr spc="-10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618CBDF-6735-1F20-A1C6-DFC79EE2B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42" y="1585025"/>
            <a:ext cx="6582157" cy="4766618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7CCCBA9A-1042-1026-5F6D-8C9229973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2835720"/>
            <a:ext cx="4991975" cy="11865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9C43C-4674-C666-A536-9FB06CBEA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6CDFA085-6D45-B229-0AFB-46B1E146B07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4588" y="2692907"/>
            <a:ext cx="128015" cy="128015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343373E3-29F6-5481-5837-C8C04B4C523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043" y="4503420"/>
            <a:ext cx="100584" cy="100584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FEFB2458-BC04-888E-90FC-8D94945304DE}"/>
              </a:ext>
            </a:extLst>
          </p:cNvPr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D8C7DCE-D84A-69ED-654E-93325E636F4A}"/>
              </a:ext>
            </a:extLst>
          </p:cNvPr>
          <p:cNvSpPr/>
          <p:nvPr/>
        </p:nvSpPr>
        <p:spPr>
          <a:xfrm>
            <a:off x="10980419" y="1571244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59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59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59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8290959-17AA-51C0-7A77-7C7893CB20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7231" y="308228"/>
            <a:ext cx="10057536" cy="994964"/>
          </a:xfrm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72720" algn="ctr">
              <a:lnSpc>
                <a:spcPct val="100000"/>
              </a:lnSpc>
              <a:spcBef>
                <a:spcPts val="105"/>
              </a:spcBef>
            </a:pPr>
            <a:r>
              <a:rPr lang="en-US" spc="-10" dirty="0"/>
              <a:t>Results for model with 10 features</a:t>
            </a:r>
            <a:endParaRPr spc="-10"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5AECB846-21D5-2DB7-640D-41378C76191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461CF9C2-CA79-94D8-93BC-2E1D7B88D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399" y="2835720"/>
            <a:ext cx="4951832" cy="1126680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5281546B-D009-C6ED-EAA5-371D9F54B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27" y="1583404"/>
            <a:ext cx="6437503" cy="458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97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7D8F4-CF2A-18D2-75BA-275FA277A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E3600703-EE3C-84C0-0D4F-3E31FF1ED0C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4588" y="2692907"/>
            <a:ext cx="128015" cy="128015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E34D1FDB-C709-6BF2-FACB-ADCD8AF1979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043" y="4503420"/>
            <a:ext cx="100584" cy="100584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3CA74E61-C470-D80A-CA7C-6B6C9D332017}"/>
              </a:ext>
            </a:extLst>
          </p:cNvPr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E0C9EB2-DB6F-CD6C-DACE-38606EAA528D}"/>
              </a:ext>
            </a:extLst>
          </p:cNvPr>
          <p:cNvSpPr/>
          <p:nvPr/>
        </p:nvSpPr>
        <p:spPr>
          <a:xfrm>
            <a:off x="10980419" y="1571244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59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59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59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365356F-7A77-DC9D-C68D-F0F4472C47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626" y="308228"/>
            <a:ext cx="11146537" cy="994964"/>
          </a:xfrm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172720" algn="ctr">
              <a:lnSpc>
                <a:spcPct val="100000"/>
              </a:lnSpc>
              <a:spcBef>
                <a:spcPts val="105"/>
              </a:spcBef>
            </a:pPr>
            <a:r>
              <a:rPr lang="en-US" spc="-10" dirty="0"/>
              <a:t>Results for model with 5 features + ROC curves</a:t>
            </a:r>
            <a:endParaRPr spc="-10"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92C1539F-F5DC-145A-4E0F-CE4DC34F012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234A9A7E-984C-C969-8E72-8AADD2E78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810" y="1590294"/>
            <a:ext cx="6830378" cy="1600423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248F5BD2-3F07-4C68-80FD-C563651CF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2755" y="3319245"/>
            <a:ext cx="8486488" cy="32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6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1992" y="3342132"/>
              <a:ext cx="224027" cy="1691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8803" y="2692907"/>
            <a:ext cx="128015" cy="12801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04092" y="4375403"/>
            <a:ext cx="128015" cy="12801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25296" y="4503420"/>
            <a:ext cx="100584" cy="10058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368744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Conclusions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12" name="object 12"/>
          <p:cNvSpPr txBox="1"/>
          <p:nvPr/>
        </p:nvSpPr>
        <p:spPr>
          <a:xfrm>
            <a:off x="1829816" y="2025141"/>
            <a:ext cx="6273165" cy="4457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solidFill>
                  <a:srgbClr val="FFFFFF"/>
                </a:solidFill>
                <a:latin typeface="Arial"/>
                <a:cs typeface="Arial"/>
              </a:rPr>
              <a:t>Optimal approach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Model developed with 10 features (the top five features of each base model) is the optimal approach</a:t>
            </a:r>
            <a:endParaRPr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Arial"/>
                <a:cs typeface="Arial"/>
              </a:rPr>
              <a:t>Importance of data features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  <a:p>
            <a:pPr marL="12700" marR="20955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Arial"/>
                <a:cs typeface="Arial"/>
              </a:rPr>
              <a:t>The reduction of medical information used in predicting mortality risk can improve prognostics as well as save a large budget on laboratory testing</a:t>
            </a:r>
          </a:p>
          <a:p>
            <a:pPr marL="12700" marR="20955">
              <a:lnSpc>
                <a:spcPct val="100000"/>
              </a:lnSpc>
            </a:pPr>
            <a:r>
              <a:rPr lang="en-US" b="1" dirty="0">
                <a:solidFill>
                  <a:srgbClr val="FFFFFF"/>
                </a:solidFill>
                <a:latin typeface="Arial"/>
                <a:cs typeface="Arial"/>
              </a:rPr>
              <a:t>GOW:</a:t>
            </a:r>
          </a:p>
          <a:p>
            <a:pPr marL="12700" marR="20955">
              <a:lnSpc>
                <a:spcPct val="100000"/>
              </a:lnSpc>
            </a:pPr>
            <a:r>
              <a:rPr lang="pl-PL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Arial"/>
                <a:cs typeface="Arial"/>
              </a:rPr>
              <a:t>grey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Arial"/>
                <a:cs typeface="Arial"/>
              </a:rPr>
              <a:t>wolf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Arial"/>
                <a:cs typeface="Arial"/>
              </a:rPr>
              <a:t>optimization</a:t>
            </a:r>
            <a:r>
              <a:rPr lang="pl-PL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dirty="0">
                <a:solidFill>
                  <a:srgbClr val="FFFFFF"/>
                </a:solidFill>
                <a:latin typeface="Arial"/>
                <a:cs typeface="Arial"/>
              </a:rPr>
              <a:t>fast, </a:t>
            </a:r>
            <a:r>
              <a:rPr lang="pl-PL" dirty="0" err="1">
                <a:solidFill>
                  <a:srgbClr val="FFFFFF"/>
                </a:solidFill>
                <a:latin typeface="Arial"/>
                <a:cs typeface="Arial"/>
              </a:rPr>
              <a:t>robust</a:t>
            </a:r>
            <a:r>
              <a:rPr lang="pl-PL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Arial"/>
                <a:cs typeface="Arial"/>
              </a:rPr>
              <a:t>effective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Arial"/>
                <a:cs typeface="Arial"/>
              </a:rPr>
              <a:t>optimization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Arial"/>
                <a:cs typeface="Arial"/>
              </a:rPr>
              <a:t>technique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Arial"/>
                <a:cs typeface="Arial"/>
              </a:rPr>
              <a:t>explore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Arial"/>
                <a:cs typeface="Arial"/>
              </a:rPr>
              <a:t>suitable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Arial"/>
                <a:cs typeface="Arial"/>
              </a:rPr>
              <a:t>contributing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 weights for each base model to promote the prediction power in the ensemble learning strategy.</a:t>
            </a:r>
          </a:p>
          <a:p>
            <a:pPr marL="12700" marR="20955">
              <a:lnSpc>
                <a:spcPct val="100000"/>
              </a:lnSpc>
            </a:pPr>
            <a:r>
              <a:rPr lang="en-US" b="1" dirty="0">
                <a:solidFill>
                  <a:srgbClr val="FFFFFF"/>
                </a:solidFill>
                <a:latin typeface="Arial"/>
                <a:cs typeface="Arial"/>
              </a:rPr>
              <a:t>In the future -&gt;:</a:t>
            </a:r>
          </a:p>
          <a:p>
            <a:pPr marL="12700" marR="20955"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The inability of finding globally optimized weight and the non-controlling of stochastic-based process need to be addressed.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2CC4691-8FA9-FC7A-A224-7D2095BCC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E1D7CB04-A04C-5ED9-CEC5-2734B8F213E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>
            <a:extLst>
              <a:ext uri="{FF2B5EF4-FFF2-40B4-BE49-F238E27FC236}">
                <a16:creationId xmlns:a16="http://schemas.microsoft.com/office/drawing/2014/main" id="{D511FAAD-14E6-0742-F2C4-1C4270FB30BA}"/>
              </a:ext>
            </a:extLst>
          </p:cNvPr>
          <p:cNvGrpSpPr/>
          <p:nvPr/>
        </p:nvGrpSpPr>
        <p:grpSpPr>
          <a:xfrm>
            <a:off x="0" y="0"/>
            <a:ext cx="12187555" cy="6859905"/>
            <a:chOff x="0" y="0"/>
            <a:chExt cx="12187555" cy="68599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3686DEC9-C0D9-9D93-8ACB-0B614360780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6176" y="0"/>
              <a:ext cx="7731252" cy="6847330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27708A7-D886-F1AD-E9A5-372AF71BD068}"/>
                </a:ext>
              </a:extLst>
            </p:cNvPr>
            <p:cNvSpPr/>
            <p:nvPr/>
          </p:nvSpPr>
          <p:spPr>
            <a:xfrm>
              <a:off x="0" y="0"/>
              <a:ext cx="8784590" cy="6859905"/>
            </a:xfrm>
            <a:custGeom>
              <a:avLst/>
              <a:gdLst/>
              <a:ahLst/>
              <a:cxnLst/>
              <a:rect l="l" t="t" r="r" b="b"/>
              <a:pathLst>
                <a:path w="8784590" h="6859905">
                  <a:moveTo>
                    <a:pt x="8784336" y="0"/>
                  </a:moveTo>
                  <a:lnTo>
                    <a:pt x="0" y="0"/>
                  </a:lnTo>
                  <a:lnTo>
                    <a:pt x="0" y="6859524"/>
                  </a:lnTo>
                  <a:lnTo>
                    <a:pt x="8784336" y="6859524"/>
                  </a:lnTo>
                  <a:lnTo>
                    <a:pt x="8784336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9D5DC752-E8E4-775C-832F-F61C0ECE454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9694" y="836421"/>
              <a:ext cx="157480" cy="157479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FD6D02F2-9A61-5F38-14CA-FB745D079D4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5678" y="5707125"/>
              <a:ext cx="157480" cy="157480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D0668666-3F4E-2A43-0DE2-C28C920B583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347213"/>
              <a:ext cx="5308600" cy="25400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648D9373-94D7-ECAA-0F2A-6618BB321DF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0676" y="597407"/>
              <a:ext cx="100584" cy="100583"/>
            </a:xfrm>
            <a:prstGeom prst="rect">
              <a:avLst/>
            </a:prstGeom>
          </p:spPr>
        </p:pic>
      </p:grpSp>
      <p:sp>
        <p:nvSpPr>
          <p:cNvPr id="10" name="object 10">
            <a:extLst>
              <a:ext uri="{FF2B5EF4-FFF2-40B4-BE49-F238E27FC236}">
                <a16:creationId xmlns:a16="http://schemas.microsoft.com/office/drawing/2014/main" id="{CABF90E2-A938-83C8-9008-2718D9C2CA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2446" y="1451863"/>
            <a:ext cx="7375754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10" dirty="0"/>
              <a:t>Our realization - requirement</a:t>
            </a:r>
            <a:endParaRPr spc="-10" dirty="0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32105C7-8EDB-753F-FE20-2F1A0F8D8AF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1506489" y="6334759"/>
            <a:ext cx="33715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14</a:t>
            </a:fld>
            <a:endParaRPr spc="-5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79781F84-BD22-A4F2-07C5-D19D2DD24C74}"/>
              </a:ext>
            </a:extLst>
          </p:cNvPr>
          <p:cNvSpPr txBox="1"/>
          <p:nvPr/>
        </p:nvSpPr>
        <p:spPr>
          <a:xfrm>
            <a:off x="1104391" y="2629916"/>
            <a:ext cx="6625590" cy="22448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dirty="0">
                <a:solidFill>
                  <a:srgbClr val="73EBF8"/>
                </a:solidFill>
                <a:latin typeface="Carlito"/>
                <a:cs typeface="Carlito"/>
              </a:rPr>
              <a:t>﻿Python 3.11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dirty="0">
                <a:solidFill>
                  <a:schemeClr val="bg1"/>
                </a:solidFill>
                <a:latin typeface="Carlito"/>
                <a:cs typeface="Carlito"/>
              </a:rPr>
              <a:t>matplotlib==3.9.2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dirty="0" err="1">
                <a:solidFill>
                  <a:schemeClr val="bg1"/>
                </a:solidFill>
                <a:latin typeface="Carlito"/>
                <a:cs typeface="Carlito"/>
              </a:rPr>
              <a:t>numpy</a:t>
            </a:r>
            <a:r>
              <a:rPr lang="en-US" sz="2000" dirty="0">
                <a:solidFill>
                  <a:schemeClr val="bg1"/>
                </a:solidFill>
                <a:latin typeface="Carlito"/>
                <a:cs typeface="Carlito"/>
              </a:rPr>
              <a:t>==2.1.2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dirty="0">
                <a:solidFill>
                  <a:schemeClr val="bg1"/>
                </a:solidFill>
                <a:latin typeface="Carlito"/>
                <a:cs typeface="Carlito"/>
              </a:rPr>
              <a:t>pandas==2.2.3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dirty="0">
                <a:solidFill>
                  <a:schemeClr val="bg1"/>
                </a:solidFill>
                <a:latin typeface="Carlito"/>
                <a:cs typeface="Carlito"/>
              </a:rPr>
              <a:t>scikit-learn==1.5.2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dirty="0" err="1">
                <a:solidFill>
                  <a:schemeClr val="bg1"/>
                </a:solidFill>
                <a:latin typeface="Carlito"/>
                <a:cs typeface="Carlito"/>
              </a:rPr>
              <a:t>scipy</a:t>
            </a:r>
            <a:r>
              <a:rPr lang="en-US" sz="2000" dirty="0">
                <a:solidFill>
                  <a:schemeClr val="bg1"/>
                </a:solidFill>
                <a:latin typeface="Carlito"/>
                <a:cs typeface="Carlito"/>
              </a:rPr>
              <a:t>==1.14.1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dirty="0">
                <a:solidFill>
                  <a:schemeClr val="bg1"/>
                </a:solidFill>
                <a:latin typeface="Carlito"/>
                <a:cs typeface="Carlito"/>
              </a:rPr>
              <a:t>seaborn==0.13.2</a:t>
            </a:r>
          </a:p>
        </p:txBody>
      </p:sp>
    </p:spTree>
    <p:extLst>
      <p:ext uri="{BB962C8B-B14F-4D97-AF65-F5344CB8AC3E}">
        <p14:creationId xmlns:p14="http://schemas.microsoft.com/office/powerpoint/2010/main" val="2274779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2692907"/>
            <a:ext cx="128015" cy="1280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043" y="4503420"/>
            <a:ext cx="100584" cy="10058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80419" y="1571244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59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59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59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67232" y="261987"/>
            <a:ext cx="10057536" cy="705321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68065" marR="5080" indent="-3322954" algn="ctr">
              <a:lnSpc>
                <a:spcPts val="4750"/>
              </a:lnSpc>
              <a:spcBef>
                <a:spcPts val="700"/>
              </a:spcBef>
            </a:pPr>
            <a:r>
              <a:rPr lang="en-US" spc="-10" dirty="0"/>
              <a:t>Data processing </a:t>
            </a:r>
            <a:endParaRPr spc="-10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F80136D1-4AD4-0225-4649-781369CF0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5" y="1036247"/>
            <a:ext cx="7341117" cy="5559766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A5D26E3F-8204-9CFC-5133-37DA8712B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0197" y="1753973"/>
            <a:ext cx="2915057" cy="1066949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92296207-4EC9-8320-30C5-683B25672E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0197" y="3423179"/>
            <a:ext cx="2915057" cy="11142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C6647D4-2325-7B23-93F4-E68E05BCB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78A42226-ACF4-3E70-619C-4F7FCB9E75F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2E944F8D-72FD-E257-9E7E-EF563B2B03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7DCB03D9-15C6-B62C-D101-3679F05E5F2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2692907"/>
            <a:ext cx="128015" cy="128015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126A7431-668D-3D21-ED25-446180A89F3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043" y="4503420"/>
            <a:ext cx="100584" cy="100584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0B2A2627-B8D6-593E-33D4-03490E861362}"/>
              </a:ext>
            </a:extLst>
          </p:cNvPr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7927EB35-7A25-629B-4709-8A880FB53B94}"/>
              </a:ext>
            </a:extLst>
          </p:cNvPr>
          <p:cNvSpPr/>
          <p:nvPr/>
        </p:nvSpPr>
        <p:spPr>
          <a:xfrm>
            <a:off x="10980419" y="1571244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59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59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59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534A101-35E2-6DCE-DB59-E6D07E47C4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7232" y="261987"/>
            <a:ext cx="10057536" cy="705321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68065" marR="5080" indent="-3322954" algn="ctr">
              <a:lnSpc>
                <a:spcPts val="4750"/>
              </a:lnSpc>
              <a:spcBef>
                <a:spcPts val="700"/>
              </a:spcBef>
            </a:pPr>
            <a:r>
              <a:rPr lang="en-US" spc="-10" dirty="0"/>
              <a:t>Other files</a:t>
            </a:r>
            <a:endParaRPr spc="-1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24223FC1-BF68-3F2A-E9A9-2062375E3EF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30BF70E0-EAA6-FF58-1587-CE23CF309D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7143" b="11635"/>
          <a:stretch/>
        </p:blipFill>
        <p:spPr>
          <a:xfrm>
            <a:off x="8386626" y="3592500"/>
            <a:ext cx="3029373" cy="237470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CC903AED-62E7-9740-4732-42A306613F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15" y="2165491"/>
            <a:ext cx="3019846" cy="276264"/>
          </a:xfrm>
          <a:prstGeom prst="rect">
            <a:avLst/>
          </a:prstGeom>
        </p:spPr>
      </p:pic>
      <p:pic>
        <p:nvPicPr>
          <p:cNvPr id="19" name="Obraz 18">
            <a:extLst>
              <a:ext uri="{FF2B5EF4-FFF2-40B4-BE49-F238E27FC236}">
                <a16:creationId xmlns:a16="http://schemas.microsoft.com/office/drawing/2014/main" id="{CF4E16D2-B090-87D4-FD13-EC90B9EEA4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84" y="2645621"/>
            <a:ext cx="2972215" cy="304843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93D3DE0A-E6F4-73D8-446F-BAA4712190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745" y="3154330"/>
            <a:ext cx="2991267" cy="295316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ED1DC46E-1992-3488-C361-C743E04EAB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017" y="3658547"/>
            <a:ext cx="2943636" cy="285790"/>
          </a:xfrm>
          <a:prstGeom prst="rect">
            <a:avLst/>
          </a:prstGeom>
        </p:spPr>
      </p:pic>
      <p:pic>
        <p:nvPicPr>
          <p:cNvPr id="25" name="Obraz 24">
            <a:extLst>
              <a:ext uri="{FF2B5EF4-FFF2-40B4-BE49-F238E27FC236}">
                <a16:creationId xmlns:a16="http://schemas.microsoft.com/office/drawing/2014/main" id="{22EA71E4-1838-5E83-B7B5-0D54C174C7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017" y="4153238"/>
            <a:ext cx="2924583" cy="285790"/>
          </a:xfrm>
          <a:prstGeom prst="rect">
            <a:avLst/>
          </a:prstGeom>
        </p:spPr>
      </p:pic>
      <p:pic>
        <p:nvPicPr>
          <p:cNvPr id="27" name="Obraz 26">
            <a:extLst>
              <a:ext uri="{FF2B5EF4-FFF2-40B4-BE49-F238E27FC236}">
                <a16:creationId xmlns:a16="http://schemas.microsoft.com/office/drawing/2014/main" id="{68F90787-200F-4386-B945-035605CC001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4462"/>
          <a:stretch/>
        </p:blipFill>
        <p:spPr>
          <a:xfrm>
            <a:off x="8381999" y="2352431"/>
            <a:ext cx="2972215" cy="237470"/>
          </a:xfrm>
          <a:prstGeom prst="rect">
            <a:avLst/>
          </a:prstGeom>
        </p:spPr>
      </p:pic>
      <p:pic>
        <p:nvPicPr>
          <p:cNvPr id="29" name="Obraz 28">
            <a:extLst>
              <a:ext uri="{FF2B5EF4-FFF2-40B4-BE49-F238E27FC236}">
                <a16:creationId xmlns:a16="http://schemas.microsoft.com/office/drawing/2014/main" id="{16426F2E-4886-EB65-B026-146E5D6ACB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0" y="2950464"/>
            <a:ext cx="2972215" cy="247685"/>
          </a:xfrm>
          <a:prstGeom prst="rect">
            <a:avLst/>
          </a:prstGeom>
        </p:spPr>
      </p:pic>
      <p:pic>
        <p:nvPicPr>
          <p:cNvPr id="31" name="Obraz 30">
            <a:extLst>
              <a:ext uri="{FF2B5EF4-FFF2-40B4-BE49-F238E27FC236}">
                <a16:creationId xmlns:a16="http://schemas.microsoft.com/office/drawing/2014/main" id="{9BAE959C-8700-EB18-0133-40C8C153CD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8971" y="967308"/>
            <a:ext cx="2734057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3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C9D2E68-42EC-4D48-75A0-4364BBFA0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394CE924-BB0D-9059-F5C1-1467910869D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5A36838B-C021-BE18-C140-CC37FB35FD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41ECE04-C913-9E9D-7F18-7400A160C0B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2692907"/>
            <a:ext cx="128015" cy="128015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742A74BA-9EDF-CC48-0CB3-18DF7B169B7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043" y="4503420"/>
            <a:ext cx="100584" cy="100584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C8A6A0C0-42AD-0320-A283-B62D6B44128E}"/>
              </a:ext>
            </a:extLst>
          </p:cNvPr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419A4CD-25DE-D8F1-372B-F5D3C5EF1AAE}"/>
              </a:ext>
            </a:extLst>
          </p:cNvPr>
          <p:cNvSpPr/>
          <p:nvPr/>
        </p:nvSpPr>
        <p:spPr>
          <a:xfrm>
            <a:off x="10980419" y="1571244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59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59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59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8C8AC0B-F6D9-4AF8-3A2A-EC3ADAF15E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7232" y="261987"/>
            <a:ext cx="10057536" cy="705321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68065" marR="5080" indent="-3322954" algn="ctr">
              <a:lnSpc>
                <a:spcPts val="4750"/>
              </a:lnSpc>
              <a:spcBef>
                <a:spcPts val="700"/>
              </a:spcBef>
            </a:pPr>
            <a:r>
              <a:rPr lang="en-US" spc="-10" dirty="0"/>
              <a:t>Three Ensembles</a:t>
            </a:r>
            <a:endParaRPr spc="-1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441C8ADB-FF24-2F4A-F739-E5BF299D70F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CD1F0A95-DB3A-AE10-D5D0-9651A981E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889" y="876300"/>
            <a:ext cx="3426878" cy="3366758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3531A5D8-17AE-843D-22B1-F98B3830E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89" y="4243058"/>
            <a:ext cx="5771111" cy="1954389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EDF27B38-3013-56F2-C4CD-F500A26818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7392" y="1031203"/>
            <a:ext cx="3561545" cy="3269614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4C247E6B-78FF-FCB5-ECCB-C1C776361B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1419" y="2449585"/>
            <a:ext cx="5348188" cy="374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91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F8D6428-041D-DC32-70D7-2AF2B810A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5D9E5294-9B5E-FBD9-DB22-F4C252FC897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2A90DF6A-66B9-D1A6-FE54-12E0DD9EB6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3CF66640-B10E-93C1-947F-0520EEED29A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2692907"/>
            <a:ext cx="128015" cy="128015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BAC51C2C-CE71-5B99-A4C2-98543E31475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043" y="4503420"/>
            <a:ext cx="100584" cy="100584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9A11A38E-8A4E-0CE9-6676-2E52E15C7009}"/>
              </a:ext>
            </a:extLst>
          </p:cNvPr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4FB3E04-6AB7-4077-56EC-A9D78FED3C19}"/>
              </a:ext>
            </a:extLst>
          </p:cNvPr>
          <p:cNvSpPr/>
          <p:nvPr/>
        </p:nvSpPr>
        <p:spPr>
          <a:xfrm>
            <a:off x="10980419" y="1571244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59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59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59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FF44E57-C576-ED05-6372-78814BFC48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7232" y="261987"/>
            <a:ext cx="10057536" cy="705321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68065" marR="5080" indent="-3322954" algn="ctr">
              <a:lnSpc>
                <a:spcPts val="4750"/>
              </a:lnSpc>
              <a:spcBef>
                <a:spcPts val="700"/>
              </a:spcBef>
            </a:pPr>
            <a:r>
              <a:rPr lang="en-US" spc="-10" dirty="0"/>
              <a:t>Three Ensembles – part 2 </a:t>
            </a:r>
            <a:endParaRPr spc="-1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D77D91C-C95C-3A64-FF0E-E878A959A31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pic>
        <p:nvPicPr>
          <p:cNvPr id="23" name="Obraz 22">
            <a:extLst>
              <a:ext uri="{FF2B5EF4-FFF2-40B4-BE49-F238E27FC236}">
                <a16:creationId xmlns:a16="http://schemas.microsoft.com/office/drawing/2014/main" id="{41DDCAFA-6C69-0782-8405-8F7F58156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696" y="998459"/>
            <a:ext cx="7868607" cy="551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72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6D24FA4-B9FB-6E22-8AB7-7D0F01C76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ADD41F19-0FDB-6BD1-9FB1-ED7659C84D4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996A8F73-F08A-12C9-F167-A7AACBFA88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A4B20873-0295-DE5D-E685-862A43C2846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2692907"/>
            <a:ext cx="128015" cy="128015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B1380AC3-E9FC-66B9-170F-149E60CA248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043" y="4503420"/>
            <a:ext cx="100584" cy="100584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4FEFFECF-4693-D2EF-34AD-01DC309A0717}"/>
              </a:ext>
            </a:extLst>
          </p:cNvPr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A91F4CA2-CF39-1AD3-26B8-6B770F63E959}"/>
              </a:ext>
            </a:extLst>
          </p:cNvPr>
          <p:cNvSpPr/>
          <p:nvPr/>
        </p:nvSpPr>
        <p:spPr>
          <a:xfrm>
            <a:off x="10980419" y="1571244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59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59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59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BC1C7F8-B52A-E200-BC86-C126F2A70B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400" y="215407"/>
            <a:ext cx="10057536" cy="705321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68065" marR="5080" indent="-3322954" algn="ctr">
              <a:lnSpc>
                <a:spcPts val="4750"/>
              </a:lnSpc>
              <a:spcBef>
                <a:spcPts val="700"/>
              </a:spcBef>
            </a:pPr>
            <a:r>
              <a:rPr lang="en-US" spc="-10" dirty="0"/>
              <a:t>Results for First Ensemble  </a:t>
            </a:r>
            <a:endParaRPr spc="-1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372F3D2-8C58-9F32-3CAD-6A644C6CBB2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15BF6911-672F-0FDC-CC6D-29CBB4C8E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318" y="305288"/>
            <a:ext cx="2930435" cy="700445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4E0CB72E-A3CA-FCDE-2324-3DCFD03BE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670" y="1180401"/>
            <a:ext cx="8324077" cy="533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7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D05779D-9254-3557-A9B9-3329F3D78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FC8373AE-036A-FE69-8CAA-298BE6F4561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>
            <a:extLst>
              <a:ext uri="{FF2B5EF4-FFF2-40B4-BE49-F238E27FC236}">
                <a16:creationId xmlns:a16="http://schemas.microsoft.com/office/drawing/2014/main" id="{9C0DBF0B-04FF-CD07-08B0-E55DAD39D349}"/>
              </a:ext>
            </a:extLst>
          </p:cNvPr>
          <p:cNvGrpSpPr/>
          <p:nvPr/>
        </p:nvGrpSpPr>
        <p:grpSpPr>
          <a:xfrm>
            <a:off x="0" y="0"/>
            <a:ext cx="12187555" cy="6859905"/>
            <a:chOff x="0" y="0"/>
            <a:chExt cx="12187555" cy="68599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ACE5B295-3941-7D27-D06A-D19C3A81DA7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6176" y="0"/>
              <a:ext cx="7731252" cy="6847330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C0F082CD-7371-2404-D225-AAFB9F4FC14B}"/>
                </a:ext>
              </a:extLst>
            </p:cNvPr>
            <p:cNvSpPr/>
            <p:nvPr/>
          </p:nvSpPr>
          <p:spPr>
            <a:xfrm>
              <a:off x="0" y="0"/>
              <a:ext cx="8784590" cy="6859905"/>
            </a:xfrm>
            <a:custGeom>
              <a:avLst/>
              <a:gdLst/>
              <a:ahLst/>
              <a:cxnLst/>
              <a:rect l="l" t="t" r="r" b="b"/>
              <a:pathLst>
                <a:path w="8784590" h="6859905">
                  <a:moveTo>
                    <a:pt x="8784336" y="0"/>
                  </a:moveTo>
                  <a:lnTo>
                    <a:pt x="0" y="0"/>
                  </a:lnTo>
                  <a:lnTo>
                    <a:pt x="0" y="6859524"/>
                  </a:lnTo>
                  <a:lnTo>
                    <a:pt x="8784336" y="6859524"/>
                  </a:lnTo>
                  <a:lnTo>
                    <a:pt x="8784336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FF98DFCF-992C-0206-5B53-1F304079A8D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9694" y="836421"/>
              <a:ext cx="157480" cy="157479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92766302-9EF5-7D0D-739B-8E19AA06459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5678" y="5707125"/>
              <a:ext cx="157480" cy="157480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DA57A209-9F0B-E1ED-0D89-A9411724753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347213"/>
              <a:ext cx="5308600" cy="25400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FCF71ED4-416F-A184-F32D-9CBF53BE942A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0676" y="597407"/>
              <a:ext cx="100584" cy="100583"/>
            </a:xfrm>
            <a:prstGeom prst="rect">
              <a:avLst/>
            </a:prstGeom>
          </p:spPr>
        </p:pic>
      </p:grpSp>
      <p:sp>
        <p:nvSpPr>
          <p:cNvPr id="10" name="object 10">
            <a:extLst>
              <a:ext uri="{FF2B5EF4-FFF2-40B4-BE49-F238E27FC236}">
                <a16:creationId xmlns:a16="http://schemas.microsoft.com/office/drawing/2014/main" id="{9784529C-8BC8-2291-B81E-F405908A36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2446" y="1451863"/>
            <a:ext cx="410337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10" dirty="0"/>
              <a:t>About article</a:t>
            </a:r>
            <a:endParaRPr spc="-10" dirty="0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B6FD31D3-A86C-B0BE-48C9-800555CAF59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2</a:t>
            </a:fld>
            <a:endParaRPr spc="-5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318B330-B87A-1A0D-B0F3-35D1A9924D8E}"/>
              </a:ext>
            </a:extLst>
          </p:cNvPr>
          <p:cNvSpPr txBox="1"/>
          <p:nvPr/>
        </p:nvSpPr>
        <p:spPr>
          <a:xfrm>
            <a:off x="1104391" y="2629916"/>
            <a:ext cx="6625590" cy="24756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dirty="0">
                <a:solidFill>
                  <a:srgbClr val="73EBF8"/>
                </a:solidFill>
                <a:latin typeface="Carlito"/>
                <a:cs typeface="Carlito"/>
              </a:rPr>
              <a:t>This article, titled "COVID-19 mortality prediction using ensemble learning and grey wolf optimization", was published in PeerJ Computer Science on February 24, 2023, by a group of Chinese researchers.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dirty="0">
                <a:solidFill>
                  <a:srgbClr val="73EBF8"/>
                </a:solidFill>
                <a:latin typeface="Carlito"/>
                <a:cs typeface="Carlito"/>
              </a:rPr>
              <a:t>It proposes a computational method to predict the mortality risk of COVID-19 patients. The method achieves an AUCROC value of 0.7802, and requires only 10 features, reducing diagnostic cost and potentially improving prognostic time.</a:t>
            </a:r>
            <a:endParaRPr lang="en-US" sz="2000" dirty="0">
              <a:latin typeface="Carlito"/>
              <a:cs typeface="Carlito"/>
            </a:endParaRP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91AD7182-1335-17B7-946E-80F7116C2A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0658" y="3067655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3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028D735-1E23-2277-9B4A-0CB9844F0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7A476244-A844-3BFC-9396-C2E7C39E7FF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D4CE3581-992C-7D2D-905D-26DB71DFCA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8EF1F5DC-25A7-7AFF-1F71-BC7A146D4A5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2692907"/>
            <a:ext cx="128015" cy="128015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6BC8CB43-C05A-19D2-95A1-101E0FF868D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043" y="4503420"/>
            <a:ext cx="100584" cy="100584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A5755BCA-9C5E-6EA4-4D8D-9E320BBA4937}"/>
              </a:ext>
            </a:extLst>
          </p:cNvPr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0A9C14F-4410-CAFE-A526-9650F0BB9BC9}"/>
              </a:ext>
            </a:extLst>
          </p:cNvPr>
          <p:cNvSpPr/>
          <p:nvPr/>
        </p:nvSpPr>
        <p:spPr>
          <a:xfrm>
            <a:off x="10980419" y="1571244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59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59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59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55B4850F-7FED-E77B-BF04-EAF8B2F2AE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400" y="215407"/>
            <a:ext cx="10057536" cy="705321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68065" marR="5080" indent="-3322954" algn="ctr">
              <a:lnSpc>
                <a:spcPts val="4750"/>
              </a:lnSpc>
              <a:spcBef>
                <a:spcPts val="700"/>
              </a:spcBef>
            </a:pPr>
            <a:r>
              <a:rPr lang="en-US" spc="-10" dirty="0"/>
              <a:t>Results for Second Ensemble  </a:t>
            </a:r>
            <a:endParaRPr spc="-1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7618884-960D-E597-B39F-C238968244E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F2384148-23B3-0455-86F3-1A8E46C90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866" y="234862"/>
            <a:ext cx="3511773" cy="736221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B9992601-BE07-4332-21BC-4FAA54DF4D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178" y="1080340"/>
            <a:ext cx="8671561" cy="556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62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F0810A8-AB29-9DF3-0310-ED6733751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EFF75B71-54DA-36AE-96CC-E7E84429773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9B911AD2-32D6-E07E-D56B-182AE3EAA8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C1C3B9B0-584B-FEF2-88F1-540CE768345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588" y="2692907"/>
            <a:ext cx="128015" cy="128015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27277DE0-6B31-0229-8F3B-6DCBD4C807F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043" y="4503420"/>
            <a:ext cx="100584" cy="100584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FD3F6157-5A58-BE92-F825-4C897FF2009C}"/>
              </a:ext>
            </a:extLst>
          </p:cNvPr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083F42A-6F3F-BE8B-04A1-BF5595C82CD8}"/>
              </a:ext>
            </a:extLst>
          </p:cNvPr>
          <p:cNvSpPr/>
          <p:nvPr/>
        </p:nvSpPr>
        <p:spPr>
          <a:xfrm>
            <a:off x="10980419" y="1571244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59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59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59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2BA082CE-6380-D7A4-6A58-42CCF3230E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5861" y="250370"/>
            <a:ext cx="10057536" cy="132087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68065" marR="5080" indent="-3322954" algn="l">
              <a:lnSpc>
                <a:spcPts val="4750"/>
              </a:lnSpc>
              <a:spcBef>
                <a:spcPts val="700"/>
              </a:spcBef>
            </a:pPr>
            <a:r>
              <a:rPr lang="en-US" spc="-10" dirty="0"/>
              <a:t>Results for Third Ensemble + Distribution of features </a:t>
            </a:r>
            <a:endParaRPr spc="-1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46186F6A-EC91-29E5-ED55-CACC373A194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A522B355-135A-E99B-E220-1094E90BB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16" y="1115352"/>
            <a:ext cx="3368683" cy="700630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BD541D95-1B3F-AC54-EAE1-1DEA1EEDC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1476172"/>
            <a:ext cx="4996362" cy="5036387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8512E5DE-B877-6B0D-8AE4-3F77BAEEA7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316" y="1998146"/>
            <a:ext cx="2609899" cy="2216475"/>
          </a:xfrm>
          <a:prstGeom prst="rect">
            <a:avLst/>
          </a:prstGeom>
        </p:spPr>
      </p:pic>
      <p:pic>
        <p:nvPicPr>
          <p:cNvPr id="19" name="Obraz 18">
            <a:extLst>
              <a:ext uri="{FF2B5EF4-FFF2-40B4-BE49-F238E27FC236}">
                <a16:creationId xmlns:a16="http://schemas.microsoft.com/office/drawing/2014/main" id="{2F7759B3-7FC0-95B3-44B9-7EB7B6769B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656" y="4353804"/>
            <a:ext cx="2644560" cy="225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83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E938799-5CCE-A495-1112-A60903DD2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85350BB3-D53D-80C5-A408-A121DB693C5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>
            <a:extLst>
              <a:ext uri="{FF2B5EF4-FFF2-40B4-BE49-F238E27FC236}">
                <a16:creationId xmlns:a16="http://schemas.microsoft.com/office/drawing/2014/main" id="{751649B7-4449-C6BB-59F1-BAAC2B7949C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85B89C5D-E6A8-F39F-4EDB-14FA3C65F77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1992" y="3342132"/>
              <a:ext cx="224027" cy="169163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CC61939F-4B9D-E425-FB45-712E6C64474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6017DEEE-AFC8-1C7A-B1F8-6C240C750E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9A938254-BAF8-F785-B584-76F66338417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8803" y="2692907"/>
            <a:ext cx="128015" cy="128015"/>
          </a:xfrm>
          <a:prstGeom prst="rect">
            <a:avLst/>
          </a:prstGeom>
        </p:spPr>
      </p:pic>
      <p:pic>
        <p:nvPicPr>
          <p:cNvPr id="8" name="object 8">
            <a:extLst>
              <a:ext uri="{FF2B5EF4-FFF2-40B4-BE49-F238E27FC236}">
                <a16:creationId xmlns:a16="http://schemas.microsoft.com/office/drawing/2014/main" id="{5481B27C-967E-FFE3-F027-0C1118EEA880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04092" y="4375403"/>
            <a:ext cx="128015" cy="128015"/>
          </a:xfrm>
          <a:prstGeom prst="rect">
            <a:avLst/>
          </a:prstGeom>
        </p:spPr>
      </p:pic>
      <p:pic>
        <p:nvPicPr>
          <p:cNvPr id="9" name="object 9">
            <a:extLst>
              <a:ext uri="{FF2B5EF4-FFF2-40B4-BE49-F238E27FC236}">
                <a16:creationId xmlns:a16="http://schemas.microsoft.com/office/drawing/2014/main" id="{06EBE8BB-B235-EAF9-E020-AE4B31616122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25296" y="4503420"/>
            <a:ext cx="100584" cy="100584"/>
          </a:xfrm>
          <a:prstGeom prst="rect">
            <a:avLst/>
          </a:prstGeom>
        </p:spPr>
      </p:pic>
      <p:sp>
        <p:nvSpPr>
          <p:cNvPr id="10" name="object 10">
            <a:extLst>
              <a:ext uri="{FF2B5EF4-FFF2-40B4-BE49-F238E27FC236}">
                <a16:creationId xmlns:a16="http://schemas.microsoft.com/office/drawing/2014/main" id="{0459B26D-B7A5-334D-B17A-A5FFFDC012A7}"/>
              </a:ext>
            </a:extLst>
          </p:cNvPr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274D4145-55E8-737F-967F-7BF4D295CD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7231" y="308228"/>
            <a:ext cx="10057536" cy="994964"/>
          </a:xfrm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3687445">
              <a:lnSpc>
                <a:spcPct val="100000"/>
              </a:lnSpc>
              <a:spcBef>
                <a:spcPts val="105"/>
              </a:spcBef>
            </a:pPr>
            <a:r>
              <a:rPr lang="en-US" spc="-10" dirty="0"/>
              <a:t>Our C</a:t>
            </a:r>
            <a:r>
              <a:rPr spc="-10" dirty="0"/>
              <a:t>onclusions</a:t>
            </a: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BB85BAE8-5491-D95A-935A-72D651F6697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3515A6D1-8BF7-477F-A4CA-6B21C260D0E8}"/>
              </a:ext>
            </a:extLst>
          </p:cNvPr>
          <p:cNvSpPr txBox="1"/>
          <p:nvPr/>
        </p:nvSpPr>
        <p:spPr>
          <a:xfrm>
            <a:off x="1828800" y="1708226"/>
            <a:ext cx="6273165" cy="2846933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solidFill>
                  <a:srgbClr val="FFFFFF"/>
                </a:solidFill>
                <a:latin typeface="Arial"/>
                <a:cs typeface="Arial"/>
              </a:rPr>
              <a:t>Similar result plots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  <a:p>
            <a:pPr>
              <a:spcBef>
                <a:spcPts val="90"/>
              </a:spcBef>
            </a:pP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We have received very similar plots with argumental difference, which is a very satisfying result.</a:t>
            </a:r>
          </a:p>
          <a:p>
            <a:pPr>
              <a:lnSpc>
                <a:spcPct val="100000"/>
              </a:lnSpc>
              <a:spcBef>
                <a:spcPts val="90"/>
              </a:spcBef>
            </a:pPr>
            <a:r>
              <a:rPr lang="en-US" b="1" dirty="0">
                <a:solidFill>
                  <a:srgbClr val="FFFFFF"/>
                </a:solidFill>
                <a:latin typeface="Arial"/>
                <a:cs typeface="Arial"/>
              </a:rPr>
              <a:t>High computing power:</a:t>
            </a:r>
          </a:p>
          <a:p>
            <a:pPr>
              <a:lnSpc>
                <a:spcPct val="100000"/>
              </a:lnSpc>
              <a:spcBef>
                <a:spcPts val="90"/>
              </a:spcBef>
            </a:pP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Due to a big numbers of variables, we had to skip some of the computations and instead we used the partial result, which were written in the Article. </a:t>
            </a:r>
          </a:p>
          <a:p>
            <a:pPr>
              <a:lnSpc>
                <a:spcPct val="100000"/>
              </a:lnSpc>
              <a:spcBef>
                <a:spcPts val="90"/>
              </a:spcBef>
            </a:pPr>
            <a:r>
              <a:rPr lang="en-US" b="1" dirty="0">
                <a:solidFill>
                  <a:srgbClr val="FFFFFF"/>
                </a:solidFill>
                <a:latin typeface="Arial"/>
                <a:cs typeface="Arial"/>
              </a:rPr>
              <a:t>Complexity of the problem:</a:t>
            </a:r>
          </a:p>
          <a:p>
            <a:pPr>
              <a:lnSpc>
                <a:spcPct val="100000"/>
              </a:lnSpc>
              <a:spcBef>
                <a:spcPts val="90"/>
              </a:spcBef>
            </a:pP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Problem is very complex on different areas e.g., there are 5 different model trainings.</a:t>
            </a:r>
          </a:p>
        </p:txBody>
      </p:sp>
    </p:spTree>
    <p:extLst>
      <p:ext uri="{BB962C8B-B14F-4D97-AF65-F5344CB8AC3E}">
        <p14:creationId xmlns:p14="http://schemas.microsoft.com/office/powerpoint/2010/main" val="1558527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2267" y="14173"/>
            <a:ext cx="12192000" cy="6853555"/>
          </a:xfrm>
          <a:custGeom>
            <a:avLst/>
            <a:gdLst/>
            <a:ahLst/>
            <a:cxnLst/>
            <a:rect l="l" t="t" r="r" b="b"/>
            <a:pathLst>
              <a:path w="12192000" h="6853555">
                <a:moveTo>
                  <a:pt x="12192000" y="0"/>
                </a:moveTo>
                <a:lnTo>
                  <a:pt x="0" y="0"/>
                </a:lnTo>
                <a:lnTo>
                  <a:pt x="0" y="6853428"/>
                </a:lnTo>
                <a:lnTo>
                  <a:pt x="12192000" y="685342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pPr marL="12700" marR="0" lvl="0" defTabSz="914400" eaLnBrk="1" fontAlgn="auto" latinLnBrk="0" hangingPunct="1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Tx/>
              <a:buSzTx/>
              <a:tabLst>
                <a:tab pos="299085" algn="l"/>
              </a:tabLst>
              <a:defRPr/>
            </a:pPr>
            <a:endParaRPr kumimoji="0" lang="en-US" sz="1600" b="0" i="0" u="sng" strike="noStrike" kern="0" cap="none" spc="-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Arial"/>
              <a:hlinkClick r:id="rId3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69694" y="1284477"/>
            <a:ext cx="157480" cy="1574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70919" y="969263"/>
            <a:ext cx="100583" cy="10058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87323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782" rIns="0" bIns="0" rtlCol="0">
            <a:spAutoFit/>
          </a:bodyPr>
          <a:lstStyle/>
          <a:p>
            <a:pPr marL="3525520">
              <a:lnSpc>
                <a:spcPct val="100000"/>
              </a:lnSpc>
              <a:spcBef>
                <a:spcPts val="105"/>
              </a:spcBef>
            </a:pPr>
            <a:r>
              <a:rPr dirty="0"/>
              <a:t>Used</a:t>
            </a:r>
            <a:r>
              <a:rPr spc="-20" dirty="0"/>
              <a:t> </a:t>
            </a:r>
            <a:r>
              <a:rPr spc="-10" dirty="0"/>
              <a:t>sources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916939" y="2011197"/>
            <a:ext cx="10302875" cy="3484928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95"/>
              </a:spcBef>
              <a:buChar char="-"/>
              <a:tabLst>
                <a:tab pos="299085" algn="l"/>
              </a:tabLst>
            </a:pPr>
            <a:r>
              <a:rPr lang="en-US" u="sng" spc="-10" dirty="0">
                <a:uFill>
                  <a:solidFill>
                    <a:srgbClr val="FFFFFF"/>
                  </a:solidFill>
                </a:uFill>
              </a:rPr>
              <a:t>https://peerj.com/articles/cs-1209/</a:t>
            </a:r>
          </a:p>
          <a:p>
            <a:pPr marL="299085" indent="-286385">
              <a:lnSpc>
                <a:spcPct val="100000"/>
              </a:lnSpc>
              <a:spcBef>
                <a:spcPts val="1095"/>
              </a:spcBef>
              <a:buChar char="-"/>
              <a:tabLst>
                <a:tab pos="299085" algn="l"/>
              </a:tabLst>
            </a:pPr>
            <a:r>
              <a:rPr lang="pl-PL" u="sng" spc="-10" dirty="0">
                <a:uFill>
                  <a:solidFill>
                    <a:srgbClr val="FFFFFF"/>
                  </a:solidFill>
                </a:uFill>
              </a:rPr>
              <a:t>https://pmc.ncbi.nlm.nih.gov/articles/PMC10280255/</a:t>
            </a:r>
            <a:endParaRPr lang="en-US" u="sng" spc="-10" dirty="0">
              <a:uFill>
                <a:solidFill>
                  <a:srgbClr val="FFFFFF"/>
                </a:solidFill>
              </a:uFill>
            </a:endParaRPr>
          </a:p>
          <a:p>
            <a:pPr marL="299085" indent="-286385">
              <a:lnSpc>
                <a:spcPct val="100000"/>
              </a:lnSpc>
              <a:spcBef>
                <a:spcPts val="1095"/>
              </a:spcBef>
              <a:buChar char="-"/>
              <a:tabLst>
                <a:tab pos="299085" algn="l"/>
              </a:tabLst>
            </a:pPr>
            <a:r>
              <a:rPr lang="en-US" u="sng" spc="-10" dirty="0">
                <a:uFill>
                  <a:solidFill>
                    <a:srgbClr val="FFFFFF"/>
                  </a:solidFill>
                </a:uFill>
              </a:rPr>
              <a:t>https://pmc.ncbi.nlm.nih.gov/articles/PMC10280255/</a:t>
            </a:r>
          </a:p>
          <a:p>
            <a:pPr marL="299085" indent="-286385">
              <a:lnSpc>
                <a:spcPct val="100000"/>
              </a:lnSpc>
              <a:spcBef>
                <a:spcPts val="1095"/>
              </a:spcBef>
              <a:buChar char="-"/>
              <a:tabLst>
                <a:tab pos="299085" algn="l"/>
              </a:tabLst>
            </a:pPr>
            <a:r>
              <a:rPr lang="en-US" u="sng" spc="-10" dirty="0">
                <a:uFill>
                  <a:solidFill>
                    <a:srgbClr val="FFFFFF"/>
                  </a:solidFill>
                </a:uFill>
              </a:rPr>
              <a:t>https://zenodo.org/records/7472400</a:t>
            </a:r>
          </a:p>
          <a:p>
            <a:pPr marL="299085" indent="-286385">
              <a:lnSpc>
                <a:spcPct val="100000"/>
              </a:lnSpc>
              <a:spcBef>
                <a:spcPts val="1095"/>
              </a:spcBef>
              <a:buChar char="-"/>
              <a:tabLst>
                <a:tab pos="299085" algn="l"/>
              </a:tabLst>
            </a:pPr>
            <a:r>
              <a:rPr lang="en-US" u="sng" spc="-10" dirty="0">
                <a:uFill>
                  <a:solidFill>
                    <a:srgbClr val="FFFFFF"/>
                  </a:solidFill>
                </a:uFill>
              </a:rPr>
              <a:t>https://figshare.com/articles/dataset/covid_19_xlsx/21739745/1?file=38570948</a:t>
            </a:r>
          </a:p>
          <a:p>
            <a:pPr marL="299085" indent="-286385">
              <a:lnSpc>
                <a:spcPct val="100000"/>
              </a:lnSpc>
              <a:spcBef>
                <a:spcPts val="1095"/>
              </a:spcBef>
              <a:buChar char="-"/>
              <a:tabLst>
                <a:tab pos="299085" algn="l"/>
              </a:tabLst>
            </a:pPr>
            <a:r>
              <a:rPr lang="en-US" u="sng" spc="-10" dirty="0">
                <a:uFill>
                  <a:solidFill>
                    <a:srgbClr val="FFFFFF"/>
                  </a:solidFill>
                </a:uFill>
                <a:hlinkClick r:id="rId6"/>
              </a:rPr>
              <a:t>https://peerj.com/articles/cs-1209/</a:t>
            </a:r>
            <a:endParaRPr lang="en-US" u="sng" spc="-10" dirty="0">
              <a:uFill>
                <a:solidFill>
                  <a:srgbClr val="FFFFFF"/>
                </a:solidFill>
              </a:uFill>
            </a:endParaRPr>
          </a:p>
          <a:p>
            <a:pPr marL="299085" indent="-286385">
              <a:lnSpc>
                <a:spcPct val="100000"/>
              </a:lnSpc>
              <a:spcBef>
                <a:spcPts val="1095"/>
              </a:spcBef>
              <a:buChar char="-"/>
              <a:tabLst>
                <a:tab pos="299085" algn="l"/>
              </a:tabLst>
            </a:pPr>
            <a:r>
              <a:rPr lang="en-US" u="sng" spc="-10" dirty="0">
                <a:uFill>
                  <a:solidFill>
                    <a:srgbClr val="FFFFFF"/>
                  </a:solidFill>
                </a:uFill>
              </a:rPr>
              <a:t>https://en.wmu.edu.cn/__local/E/97/48/FB8AA293B2E6759FE28276BD1A8_A02D833D_71A05.jpg</a:t>
            </a:r>
          </a:p>
          <a:p>
            <a:pPr marL="12700">
              <a:lnSpc>
                <a:spcPct val="100000"/>
              </a:lnSpc>
              <a:spcBef>
                <a:spcPts val="1095"/>
              </a:spcBef>
              <a:tabLst>
                <a:tab pos="299085" algn="l"/>
              </a:tabLst>
            </a:pPr>
            <a:endParaRPr lang="en-US" u="sng" spc="-10" dirty="0">
              <a:uFill>
                <a:solidFill>
                  <a:srgbClr val="FFFFFF"/>
                </a:solidFill>
              </a:uFill>
              <a:hlinkClick r:id="rId3"/>
            </a:endParaRPr>
          </a:p>
          <a:p>
            <a:pPr marL="299085" indent="-286385">
              <a:lnSpc>
                <a:spcPct val="100000"/>
              </a:lnSpc>
              <a:spcBef>
                <a:spcPts val="1095"/>
              </a:spcBef>
              <a:buChar char="-"/>
              <a:tabLst>
                <a:tab pos="299085" algn="l"/>
              </a:tabLst>
            </a:pPr>
            <a:endParaRPr u="sng" spc="-10" dirty="0">
              <a:uFill>
                <a:solidFill>
                  <a:srgbClr val="FFFFFF"/>
                </a:solidFill>
              </a:uFill>
              <a:hlinkClick r:id="rId3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9223" y="0"/>
              <a:ext cx="7732776" cy="68473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96" y="0"/>
              <a:ext cx="6085840" cy="6858000"/>
            </a:xfrm>
            <a:custGeom>
              <a:avLst/>
              <a:gdLst/>
              <a:ahLst/>
              <a:cxnLst/>
              <a:rect l="l" t="t" r="r" b="b"/>
              <a:pathLst>
                <a:path w="6085840" h="6858000">
                  <a:moveTo>
                    <a:pt x="608533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085332" y="6858000"/>
                  </a:lnTo>
                  <a:lnTo>
                    <a:pt x="6085332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113785"/>
              <a:ext cx="4792599" cy="25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262" y="1138174"/>
              <a:ext cx="139191" cy="1391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67868" y="1962911"/>
              <a:ext cx="45720" cy="38100"/>
            </a:xfrm>
            <a:custGeom>
              <a:avLst/>
              <a:gdLst/>
              <a:ahLst/>
              <a:cxnLst/>
              <a:rect l="l" t="t" r="r" b="b"/>
              <a:pathLst>
                <a:path w="45720" h="38100">
                  <a:moveTo>
                    <a:pt x="22859" y="0"/>
                  </a:moveTo>
                  <a:lnTo>
                    <a:pt x="13962" y="1494"/>
                  </a:lnTo>
                  <a:lnTo>
                    <a:pt x="6696" y="5572"/>
                  </a:lnTo>
                  <a:lnTo>
                    <a:pt x="1796" y="11626"/>
                  </a:lnTo>
                  <a:lnTo>
                    <a:pt x="0" y="19050"/>
                  </a:lnTo>
                  <a:lnTo>
                    <a:pt x="1796" y="26473"/>
                  </a:lnTo>
                  <a:lnTo>
                    <a:pt x="6696" y="32527"/>
                  </a:lnTo>
                  <a:lnTo>
                    <a:pt x="13962" y="36605"/>
                  </a:lnTo>
                  <a:lnTo>
                    <a:pt x="22859" y="38100"/>
                  </a:lnTo>
                  <a:lnTo>
                    <a:pt x="31757" y="36605"/>
                  </a:lnTo>
                  <a:lnTo>
                    <a:pt x="39023" y="32527"/>
                  </a:lnTo>
                  <a:lnTo>
                    <a:pt x="43923" y="26473"/>
                  </a:lnTo>
                  <a:lnTo>
                    <a:pt x="45719" y="19050"/>
                  </a:lnTo>
                  <a:lnTo>
                    <a:pt x="43923" y="11626"/>
                  </a:lnTo>
                  <a:lnTo>
                    <a:pt x="39023" y="5572"/>
                  </a:lnTo>
                  <a:lnTo>
                    <a:pt x="31757" y="1494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83A7FC">
                <a:alpha val="490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85189" y="1553082"/>
            <a:ext cx="3279775" cy="130048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/>
              <a:t>Thank</a:t>
            </a:r>
            <a:r>
              <a:rPr spc="-105" dirty="0"/>
              <a:t> </a:t>
            </a:r>
            <a:r>
              <a:rPr dirty="0"/>
              <a:t>you</a:t>
            </a:r>
            <a:r>
              <a:rPr spc="-105" dirty="0"/>
              <a:t> </a:t>
            </a:r>
            <a:r>
              <a:rPr spc="-25" dirty="0"/>
              <a:t>for </a:t>
            </a:r>
            <a:r>
              <a:rPr dirty="0"/>
              <a:t>your</a:t>
            </a:r>
            <a:r>
              <a:rPr spc="-65" dirty="0"/>
              <a:t> </a:t>
            </a:r>
            <a:r>
              <a:rPr spc="-30" dirty="0"/>
              <a:t>attention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970788" y="3776471"/>
            <a:ext cx="3253104" cy="455295"/>
            <a:chOff x="970788" y="3776471"/>
            <a:chExt cx="3253104" cy="45529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788" y="3776471"/>
              <a:ext cx="1888998" cy="45491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99004" y="3776471"/>
              <a:ext cx="1524762" cy="45491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85189" y="3328822"/>
            <a:ext cx="3557904" cy="249364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Co-authors: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Tomasz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Janeczko,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80" dirty="0">
                <a:solidFill>
                  <a:srgbClr val="E3E6EB"/>
                </a:solidFill>
                <a:latin typeface="Trebuchet MS"/>
                <a:cs typeface="Trebuchet MS"/>
              </a:rPr>
              <a:t>Lukáš</a:t>
            </a:r>
            <a:r>
              <a:rPr sz="1600" b="1" spc="-114" dirty="0">
                <a:solidFill>
                  <a:srgbClr val="E3E6EB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E3E6EB"/>
                </a:solidFill>
                <a:latin typeface="Trebuchet MS"/>
                <a:cs typeface="Trebuchet MS"/>
              </a:rPr>
              <a:t>Hofman</a:t>
            </a:r>
            <a:endParaRPr sz="1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6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8"/>
              </a:rPr>
              <a:t>https://github.com/LuhiHofi/Aprendizaje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8"/>
              </a:rPr>
              <a:t>-</a:t>
            </a:r>
            <a:r>
              <a:rPr sz="16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8"/>
              </a:rPr>
              <a:t>Computacional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Lab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Task</a:t>
            </a:r>
            <a:endParaRPr sz="1600" dirty="0">
              <a:latin typeface="Arial"/>
              <a:cs typeface="Arial"/>
            </a:endParaRPr>
          </a:p>
          <a:p>
            <a:pPr marL="12700" marR="120014">
              <a:lnSpc>
                <a:spcPct val="151900"/>
              </a:lnSpc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Aprendizaje</a:t>
            </a:r>
            <a:r>
              <a:rPr sz="16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Computacional</a:t>
            </a:r>
            <a:r>
              <a:rPr sz="16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(2024-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25)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Universidad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Málaga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24564" y="6296659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1200" spc="-25" dirty="0">
                <a:solidFill>
                  <a:srgbClr val="FFFFFF"/>
                </a:solidFill>
                <a:latin typeface="Carlito"/>
                <a:cs typeface="Carlito"/>
              </a:rPr>
              <a:t>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9905"/>
            <a:chOff x="0" y="0"/>
            <a:chExt cx="12192000" cy="68599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6176" y="0"/>
              <a:ext cx="7731252" cy="68473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8784590" cy="6859905"/>
            </a:xfrm>
            <a:custGeom>
              <a:avLst/>
              <a:gdLst/>
              <a:ahLst/>
              <a:cxnLst/>
              <a:rect l="l" t="t" r="r" b="b"/>
              <a:pathLst>
                <a:path w="8784590" h="6859905">
                  <a:moveTo>
                    <a:pt x="8784336" y="0"/>
                  </a:moveTo>
                  <a:lnTo>
                    <a:pt x="0" y="0"/>
                  </a:lnTo>
                  <a:lnTo>
                    <a:pt x="0" y="6859524"/>
                  </a:lnTo>
                  <a:lnTo>
                    <a:pt x="8784336" y="6859524"/>
                  </a:lnTo>
                  <a:lnTo>
                    <a:pt x="8784336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9694" y="836421"/>
              <a:ext cx="157480" cy="1574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5678" y="5707125"/>
              <a:ext cx="157480" cy="1574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347213"/>
              <a:ext cx="5308600" cy="254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0676" y="597407"/>
              <a:ext cx="100584" cy="10058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82446" y="1451863"/>
            <a:ext cx="3369158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10" dirty="0"/>
              <a:t>Introduction</a:t>
            </a:r>
            <a:endParaRPr spc="-10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  <p:sp>
        <p:nvSpPr>
          <p:cNvPr id="11" name="object 11"/>
          <p:cNvSpPr txBox="1"/>
          <p:nvPr/>
        </p:nvSpPr>
        <p:spPr>
          <a:xfrm>
            <a:off x="783437" y="2509054"/>
            <a:ext cx="6978650" cy="4029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3375" marR="5080">
              <a:lnSpc>
                <a:spcPct val="140000"/>
              </a:lnSpc>
              <a:spcBef>
                <a:spcPts val="95"/>
              </a:spcBef>
            </a:pPr>
            <a:r>
              <a:rPr lang="en-US" sz="2000" spc="-30" dirty="0">
                <a:solidFill>
                  <a:srgbClr val="73EBF8"/>
                </a:solidFill>
                <a:latin typeface="Carlito"/>
                <a:cs typeface="Carlito"/>
              </a:rPr>
              <a:t>The COVID-19 pandemic had a profound and far-reaching impact on the global population, with over 600 [766] million confirmed cases and over 6.5 [7] million deaths worldwide. This unprecedented health crisis led to widespread lockdowns, social distancing measures, and economic disruptions, significantly altering daily life and societal norms. </a:t>
            </a:r>
            <a:endParaRPr lang="en-US" sz="2000" dirty="0">
              <a:latin typeface="Carlito"/>
              <a:cs typeface="Carlito"/>
            </a:endParaRPr>
          </a:p>
          <a:p>
            <a:pPr marL="299085" marR="452120" indent="-287020">
              <a:lnSpc>
                <a:spcPct val="150000"/>
              </a:lnSpc>
              <a:buClr>
                <a:srgbClr val="9305FB"/>
              </a:buClr>
              <a:buChar char="•"/>
              <a:tabLst>
                <a:tab pos="299085" algn="l"/>
              </a:tabLst>
            </a:pPr>
            <a:r>
              <a:rPr lang="en-US" sz="1600" spc="-35" dirty="0">
                <a:solidFill>
                  <a:srgbClr val="FFFFFF"/>
                </a:solidFill>
                <a:latin typeface="Arial"/>
                <a:cs typeface="Arial"/>
              </a:rPr>
              <a:t>[In this study, we propose an effective computational model to identify the mortality risk of COVID-19-infected patients using ensemble learning in combination with a genetic algorithm (Katoch, Chauhan &amp; Kumar, 2021).]  - 3</a:t>
            </a:r>
            <a:r>
              <a:rPr lang="en-US" sz="1600" spc="-35" baseline="30000" dirty="0">
                <a:solidFill>
                  <a:srgbClr val="FFFFFF"/>
                </a:solidFill>
                <a:latin typeface="Arial"/>
                <a:cs typeface="Arial"/>
              </a:rPr>
              <a:t>rd</a:t>
            </a:r>
            <a:r>
              <a:rPr lang="en-US" sz="1600" spc="-35" dirty="0">
                <a:solidFill>
                  <a:srgbClr val="FFFFFF"/>
                </a:solidFill>
                <a:latin typeface="Arial"/>
                <a:cs typeface="Arial"/>
              </a:rPr>
              <a:t> page 2</a:t>
            </a:r>
            <a:r>
              <a:rPr lang="en-US" sz="1600" spc="-35" baseline="30000" dirty="0">
                <a:solidFill>
                  <a:srgbClr val="FFFFFF"/>
                </a:solidFill>
                <a:latin typeface="Arial"/>
                <a:cs typeface="Arial"/>
              </a:rPr>
              <a:t>nd</a:t>
            </a:r>
            <a:r>
              <a:rPr lang="en-US" sz="1600" spc="-35" dirty="0">
                <a:solidFill>
                  <a:srgbClr val="FFFFFF"/>
                </a:solidFill>
                <a:latin typeface="Arial"/>
                <a:cs typeface="Arial"/>
              </a:rPr>
              <a:t> paragraph </a:t>
            </a:r>
            <a:endParaRPr lang="en-US"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9905"/>
            <a:chOff x="0" y="0"/>
            <a:chExt cx="12192000" cy="68599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6176" y="0"/>
              <a:ext cx="7731252" cy="68473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8784590" cy="6859905"/>
            </a:xfrm>
            <a:custGeom>
              <a:avLst/>
              <a:gdLst/>
              <a:ahLst/>
              <a:cxnLst/>
              <a:rect l="l" t="t" r="r" b="b"/>
              <a:pathLst>
                <a:path w="8784590" h="6859905">
                  <a:moveTo>
                    <a:pt x="8784336" y="0"/>
                  </a:moveTo>
                  <a:lnTo>
                    <a:pt x="0" y="0"/>
                  </a:lnTo>
                  <a:lnTo>
                    <a:pt x="0" y="6859524"/>
                  </a:lnTo>
                  <a:lnTo>
                    <a:pt x="8784336" y="6859524"/>
                  </a:lnTo>
                  <a:lnTo>
                    <a:pt x="8784336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9694" y="836421"/>
              <a:ext cx="157480" cy="1574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5678" y="5707125"/>
              <a:ext cx="157480" cy="1574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347213"/>
              <a:ext cx="5308600" cy="254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0676" y="597407"/>
              <a:ext cx="100584" cy="10058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82446" y="1451863"/>
            <a:ext cx="27044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Our </a:t>
            </a:r>
            <a:r>
              <a:rPr spc="-10" dirty="0"/>
              <a:t>dataset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20623" y="2509054"/>
            <a:ext cx="6683375" cy="3497752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We</a:t>
            </a:r>
            <a:r>
              <a:rPr sz="2000" spc="-5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use</a:t>
            </a:r>
            <a:r>
              <a:rPr sz="2000" spc="-4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the</a:t>
            </a:r>
            <a:r>
              <a:rPr sz="2000" spc="-4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provided</a:t>
            </a:r>
            <a:r>
              <a:rPr sz="2000" spc="-35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73EBF8"/>
                </a:solidFill>
                <a:latin typeface="Carlito"/>
                <a:cs typeface="Carlito"/>
              </a:rPr>
              <a:t>dataset,</a:t>
            </a:r>
            <a:r>
              <a:rPr sz="2000" spc="-30" dirty="0">
                <a:solidFill>
                  <a:srgbClr val="73EBF8"/>
                </a:solidFill>
                <a:latin typeface="Carlito"/>
                <a:cs typeface="Carlito"/>
              </a:rPr>
              <a:t> </a:t>
            </a:r>
            <a:r>
              <a:rPr sz="2000" spc="-60" dirty="0">
                <a:solidFill>
                  <a:srgbClr val="73EBF8"/>
                </a:solidFill>
                <a:latin typeface="Carlito"/>
              </a:rPr>
              <a:t>which can be found in </a:t>
            </a:r>
            <a:r>
              <a:rPr lang="pl-PL" sz="2000" spc="-60" dirty="0">
                <a:solidFill>
                  <a:srgbClr val="73EBF8"/>
                </a:solidFill>
                <a:latin typeface="Carlit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https://www.nature.com/articles/s41598-020-73962-9</a:t>
            </a:r>
            <a:endParaRPr lang="en-US" sz="2000" spc="-60" dirty="0">
              <a:solidFill>
                <a:srgbClr val="73EBF8"/>
              </a:solidFill>
              <a:latin typeface="Carlito"/>
            </a:endParaRPr>
          </a:p>
          <a:p>
            <a:pPr>
              <a:lnSpc>
                <a:spcPct val="100000"/>
              </a:lnSpc>
              <a:spcBef>
                <a:spcPts val="114"/>
              </a:spcBef>
              <a:buClr>
                <a:srgbClr val="9305FB"/>
              </a:buClr>
            </a:pPr>
            <a:endParaRPr sz="1600" dirty="0">
              <a:latin typeface="Arial"/>
              <a:cs typeface="Arial"/>
            </a:endParaRPr>
          </a:p>
          <a:p>
            <a:pPr marL="304165" indent="-286385">
              <a:lnSpc>
                <a:spcPct val="100000"/>
              </a:lnSpc>
              <a:buClr>
                <a:srgbClr val="9305FB"/>
              </a:buClr>
              <a:buChar char="•"/>
              <a:tabLst>
                <a:tab pos="30416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Number of </a:t>
            </a: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cases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: 47</a:t>
            </a: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11 (between 1st March to 16th April 2020)</a:t>
            </a:r>
            <a:endParaRPr lang="pl-PL" sz="1600" dirty="0">
              <a:solidFill>
                <a:srgbClr val="FFFFFF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0"/>
              </a:spcBef>
              <a:buClr>
                <a:srgbClr val="9305FB"/>
              </a:buClr>
              <a:buFont typeface="Arial"/>
              <a:buChar char="•"/>
            </a:pPr>
            <a:endParaRPr lang="pl-PL" sz="160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304165" indent="-286385">
              <a:lnSpc>
                <a:spcPct val="100000"/>
              </a:lnSpc>
              <a:buClr>
                <a:srgbClr val="9305FB"/>
              </a:buClr>
              <a:buChar char="•"/>
              <a:tabLst>
                <a:tab pos="30416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Number of </a:t>
            </a: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variables: 85 (most secondary)</a:t>
            </a:r>
          </a:p>
          <a:p>
            <a:pPr marL="304165" indent="-286385">
              <a:lnSpc>
                <a:spcPct val="100000"/>
              </a:lnSpc>
              <a:buClr>
                <a:srgbClr val="9305FB"/>
              </a:buClr>
              <a:buChar char="•"/>
              <a:tabLst>
                <a:tab pos="304165" algn="l"/>
              </a:tabLst>
            </a:pP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304165" indent="-286385">
              <a:lnSpc>
                <a:spcPct val="100000"/>
              </a:lnSpc>
              <a:buClr>
                <a:srgbClr val="9305FB"/>
              </a:buClr>
              <a:buChar char="•"/>
              <a:tabLst>
                <a:tab pos="304165" algn="l"/>
              </a:tabLst>
            </a:pPr>
            <a:r>
              <a:rPr lang="pl-PL" sz="1600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sz="1600" dirty="0" err="1">
                <a:solidFill>
                  <a:srgbClr val="FFFFFF"/>
                </a:solidFill>
                <a:latin typeface="Arial"/>
                <a:cs typeface="Arial"/>
              </a:rPr>
              <a:t>original</a:t>
            </a: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sz="1600" dirty="0" err="1">
                <a:solidFill>
                  <a:srgbClr val="FFFFFF"/>
                </a:solidFill>
                <a:latin typeface="Arial"/>
                <a:cs typeface="Arial"/>
              </a:rPr>
              <a:t>variables</a:t>
            </a: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sz="16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pl-PL" sz="1600" dirty="0" err="1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r>
              <a:rPr lang="pl-PL" sz="16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sz="1600" dirty="0" err="1">
                <a:solidFill>
                  <a:srgbClr val="FFFFFF"/>
                </a:solidFill>
                <a:latin typeface="Arial"/>
                <a:cs typeface="Arial"/>
              </a:rPr>
              <a:t>were</a:t>
            </a: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sz="1600" dirty="0" err="1">
                <a:solidFill>
                  <a:srgbClr val="FFFFFF"/>
                </a:solidFill>
                <a:latin typeface="Arial"/>
                <a:cs typeface="Arial"/>
              </a:rPr>
              <a:t>obtained</a:t>
            </a: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sz="16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</a:p>
          <a:p>
            <a:pPr marL="17780">
              <a:lnSpc>
                <a:spcPct val="100000"/>
              </a:lnSpc>
              <a:buClr>
                <a:srgbClr val="9305FB"/>
              </a:buClr>
              <a:tabLst>
                <a:tab pos="304165" algn="l"/>
              </a:tabLst>
            </a:pP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lang="pl-PL" sz="1600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l-PL" sz="160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</a:p>
          <a:p>
            <a:pPr>
              <a:lnSpc>
                <a:spcPct val="100000"/>
              </a:lnSpc>
              <a:spcBef>
                <a:spcPts val="114"/>
              </a:spcBef>
              <a:buClr>
                <a:srgbClr val="9305FB"/>
              </a:buClr>
              <a:buFont typeface="Arial"/>
              <a:buChar char="•"/>
            </a:pPr>
            <a:endParaRPr sz="160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304165" indent="-286385">
              <a:lnSpc>
                <a:spcPct val="100000"/>
              </a:lnSpc>
              <a:buClr>
                <a:srgbClr val="9305FB"/>
              </a:buClr>
              <a:buChar char="•"/>
              <a:tabLst>
                <a:tab pos="304165" algn="l"/>
              </a:tabLst>
            </a:pP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Samples having “Derivation cohort = 1” were used as training </a:t>
            </a:r>
          </a:p>
          <a:p>
            <a:pPr marL="17780">
              <a:lnSpc>
                <a:spcPct val="100000"/>
              </a:lnSpc>
              <a:buClr>
                <a:srgbClr val="9305FB"/>
              </a:buClr>
              <a:tabLst>
                <a:tab pos="304165" algn="l"/>
              </a:tabLst>
            </a:pP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	samples, while samples having “Derivation cohort = 0” were </a:t>
            </a:r>
            <a:b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	used as validation (25%) samples and test samples (75%)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1792904" y="6486931"/>
            <a:ext cx="164654" cy="15606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0">
              <a:lnSpc>
                <a:spcPts val="1240"/>
              </a:lnSpc>
            </a:pPr>
            <a:r>
              <a:rPr lang="cs-CZ" sz="1200" spc="-50" dirty="0">
                <a:solidFill>
                  <a:srgbClr val="FFFFFF"/>
                </a:solidFill>
                <a:latin typeface="Carlito"/>
                <a:cs typeface="Carlito"/>
              </a:rPr>
              <a:t>4</a:t>
            </a:r>
            <a:endParaRPr sz="1200" spc="-50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5B6D5D83-9583-D9DC-0207-F4AE813AAA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7318" y="1995200"/>
            <a:ext cx="4902409" cy="41913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1727" y="621791"/>
            <a:ext cx="128015" cy="1280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043" y="1540763"/>
            <a:ext cx="100584" cy="10058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06551" y="1882139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50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100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50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86031" y="28681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60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09620" y="308228"/>
            <a:ext cx="5594350" cy="705321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992505" marR="5080" indent="-980440">
              <a:lnSpc>
                <a:spcPts val="4750"/>
              </a:lnSpc>
              <a:spcBef>
                <a:spcPts val="700"/>
              </a:spcBef>
            </a:pPr>
            <a:r>
              <a:rPr lang="en-US" dirty="0"/>
              <a:t>Distribution of features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93D33507-6EF2-482B-2550-C33381F05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910" y="1008508"/>
            <a:ext cx="5467469" cy="5541264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F41ED12E-1801-F7A1-36C3-C4D2BF434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1851" y="1066800"/>
            <a:ext cx="2424238" cy="1988132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025CC335-08FA-C3FB-AA0D-1BB2DBF96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0230" y="3581400"/>
            <a:ext cx="2424238" cy="20798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87555" cy="6859905"/>
            <a:chOff x="0" y="0"/>
            <a:chExt cx="12187555" cy="68599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6176" y="0"/>
              <a:ext cx="7731252" cy="68473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8784590" cy="6859905"/>
            </a:xfrm>
            <a:custGeom>
              <a:avLst/>
              <a:gdLst/>
              <a:ahLst/>
              <a:cxnLst/>
              <a:rect l="l" t="t" r="r" b="b"/>
              <a:pathLst>
                <a:path w="8784590" h="6859905">
                  <a:moveTo>
                    <a:pt x="8784336" y="0"/>
                  </a:moveTo>
                  <a:lnTo>
                    <a:pt x="0" y="0"/>
                  </a:lnTo>
                  <a:lnTo>
                    <a:pt x="0" y="6859524"/>
                  </a:lnTo>
                  <a:lnTo>
                    <a:pt x="8784336" y="6859524"/>
                  </a:lnTo>
                  <a:lnTo>
                    <a:pt x="8784336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9694" y="836421"/>
              <a:ext cx="157480" cy="1574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5678" y="5707125"/>
              <a:ext cx="157480" cy="1574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347213"/>
              <a:ext cx="5308600" cy="254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0676" y="597407"/>
              <a:ext cx="100584" cy="10058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82446" y="1451863"/>
            <a:ext cx="4861154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10" dirty="0"/>
              <a:t>Model development</a:t>
            </a:r>
            <a:endParaRPr spc="-10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6</a:t>
            </a:fld>
            <a:endParaRPr spc="-50" dirty="0"/>
          </a:p>
        </p:txBody>
      </p:sp>
      <p:sp>
        <p:nvSpPr>
          <p:cNvPr id="11" name="object 11"/>
          <p:cNvSpPr txBox="1"/>
          <p:nvPr/>
        </p:nvSpPr>
        <p:spPr>
          <a:xfrm>
            <a:off x="1104391" y="2629916"/>
            <a:ext cx="6625590" cy="1924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dirty="0">
                <a:solidFill>
                  <a:srgbClr val="73EBF8"/>
                </a:solidFill>
                <a:latin typeface="Carlito"/>
                <a:cs typeface="Carlito"/>
              </a:rPr>
              <a:t>5 different learning algorithms: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spc="-10" dirty="0">
                <a:solidFill>
                  <a:srgbClr val="73EBF8"/>
                </a:solidFill>
                <a:latin typeface="Carlito"/>
                <a:cs typeface="Carlito"/>
              </a:rPr>
              <a:t>-     gradient boosting (GB)</a:t>
            </a: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Tx/>
              <a:buChar char="-"/>
            </a:pPr>
            <a:r>
              <a:rPr lang="en-US" sz="2000" spc="-10" dirty="0">
                <a:solidFill>
                  <a:srgbClr val="73EBF8"/>
                </a:solidFill>
                <a:latin typeface="Carlito"/>
                <a:cs typeface="Carlito"/>
              </a:rPr>
              <a:t>random forest (RF)</a:t>
            </a: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Tx/>
              <a:buChar char="-"/>
            </a:pPr>
            <a:r>
              <a:rPr lang="en-US" sz="2000" spc="-10" dirty="0">
                <a:solidFill>
                  <a:srgbClr val="73EBF8"/>
                </a:solidFill>
                <a:latin typeface="Carlito"/>
                <a:cs typeface="Carlito"/>
              </a:rPr>
              <a:t>extremely randomized trees (ERT)</a:t>
            </a: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Tx/>
              <a:buChar char="-"/>
            </a:pPr>
            <a:r>
              <a:rPr lang="en-US" sz="2000" spc="-10" dirty="0">
                <a:solidFill>
                  <a:srgbClr val="73EBF8"/>
                </a:solidFill>
                <a:latin typeface="Carlito"/>
                <a:cs typeface="Carlito"/>
              </a:rPr>
              <a:t>k-nearest neighbors (k-NN)</a:t>
            </a: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Tx/>
              <a:buChar char="-"/>
            </a:pPr>
            <a:r>
              <a:rPr lang="en-US" sz="2000" spc="-10" dirty="0">
                <a:solidFill>
                  <a:srgbClr val="73EBF8"/>
                </a:solidFill>
                <a:latin typeface="Carlito"/>
                <a:cs typeface="Carlito"/>
              </a:rPr>
              <a:t>support vector machines (SVM)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8334" y="4876205"/>
            <a:ext cx="5562600" cy="9970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Three best-performing models were selected as the base classifiers for the ensemble learning strategy. The top three classifiers were then retrained on the whole training set using their optimal hyper-parameters.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705389C1-B7D8-036B-8669-8E0A021B6D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3744" y="375586"/>
            <a:ext cx="5407657" cy="3943254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E81FE53C-8E99-539B-B3DE-C3A2DAD545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6975" y="6247673"/>
            <a:ext cx="2353003" cy="257211"/>
          </a:xfrm>
          <a:prstGeom prst="rect">
            <a:avLst/>
          </a:prstGeom>
        </p:spPr>
      </p:pic>
      <p:sp>
        <p:nvSpPr>
          <p:cNvPr id="19" name="pole tekstowe 18">
            <a:extLst>
              <a:ext uri="{FF2B5EF4-FFF2-40B4-BE49-F238E27FC236}">
                <a16:creationId xmlns:a16="http://schemas.microsoft.com/office/drawing/2014/main" id="{74261E92-A71D-E3A6-AEED-A2921AB6EE1D}"/>
              </a:ext>
            </a:extLst>
          </p:cNvPr>
          <p:cNvSpPr txBox="1"/>
          <p:nvPr/>
        </p:nvSpPr>
        <p:spPr>
          <a:xfrm>
            <a:off x="5956487" y="4626207"/>
            <a:ext cx="284577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Our proposed strategy is weighted ensemble learning which means each base model is allocated a weight values (w1, w2, and w3) explored by using the grey wolf optimization (GWO) algorithm.</a:t>
            </a:r>
            <a:endParaRPr lang="pl-PL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40D87618-59D2-E275-52A8-55C2867F6FB0}"/>
              </a:ext>
            </a:extLst>
          </p:cNvPr>
          <p:cNvSpPr txBox="1"/>
          <p:nvPr/>
        </p:nvSpPr>
        <p:spPr>
          <a:xfrm>
            <a:off x="191925" y="6042371"/>
            <a:ext cx="29554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The ensemble model predicts a probability for each sample:</a:t>
            </a:r>
            <a:endParaRPr lang="pl-PL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0371E5D-56E3-9E22-F2F0-7AD32F586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E853B4E2-541B-5308-A4FA-19F51946852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>
            <a:extLst>
              <a:ext uri="{FF2B5EF4-FFF2-40B4-BE49-F238E27FC236}">
                <a16:creationId xmlns:a16="http://schemas.microsoft.com/office/drawing/2014/main" id="{F4FCED58-AEDC-CACE-6E69-8EDAF1EF26BD}"/>
              </a:ext>
            </a:extLst>
          </p:cNvPr>
          <p:cNvGrpSpPr/>
          <p:nvPr/>
        </p:nvGrpSpPr>
        <p:grpSpPr>
          <a:xfrm>
            <a:off x="0" y="0"/>
            <a:ext cx="12187555" cy="6859905"/>
            <a:chOff x="0" y="0"/>
            <a:chExt cx="12187555" cy="68599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205CD744-35D4-4C79-9D15-2A52889B7DE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6176" y="0"/>
              <a:ext cx="7731252" cy="6847330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25C97A8F-311C-0314-9467-4D73931EC7FA}"/>
                </a:ext>
              </a:extLst>
            </p:cNvPr>
            <p:cNvSpPr/>
            <p:nvPr/>
          </p:nvSpPr>
          <p:spPr>
            <a:xfrm>
              <a:off x="0" y="0"/>
              <a:ext cx="8784590" cy="6859905"/>
            </a:xfrm>
            <a:custGeom>
              <a:avLst/>
              <a:gdLst/>
              <a:ahLst/>
              <a:cxnLst/>
              <a:rect l="l" t="t" r="r" b="b"/>
              <a:pathLst>
                <a:path w="8784590" h="6859905">
                  <a:moveTo>
                    <a:pt x="8784336" y="0"/>
                  </a:moveTo>
                  <a:lnTo>
                    <a:pt x="0" y="0"/>
                  </a:lnTo>
                  <a:lnTo>
                    <a:pt x="0" y="6859524"/>
                  </a:lnTo>
                  <a:lnTo>
                    <a:pt x="8784336" y="6859524"/>
                  </a:lnTo>
                  <a:lnTo>
                    <a:pt x="8784336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46C509B0-4C31-CB86-F8FA-391BA69D1ED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9694" y="836421"/>
              <a:ext cx="157480" cy="157479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3465B829-60C3-D84F-82B9-194319A4F35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5678" y="5707125"/>
              <a:ext cx="157480" cy="157480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AE2BF303-493E-52C2-99F0-1915F5E463E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347213"/>
              <a:ext cx="5308600" cy="25400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3CF17A23-2CAB-1B90-7B3C-B8C889F8101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0676" y="597407"/>
              <a:ext cx="100584" cy="100583"/>
            </a:xfrm>
            <a:prstGeom prst="rect">
              <a:avLst/>
            </a:prstGeom>
          </p:spPr>
        </p:pic>
      </p:grpSp>
      <p:sp>
        <p:nvSpPr>
          <p:cNvPr id="10" name="object 10">
            <a:extLst>
              <a:ext uri="{FF2B5EF4-FFF2-40B4-BE49-F238E27FC236}">
                <a16:creationId xmlns:a16="http://schemas.microsoft.com/office/drawing/2014/main" id="{FCDC7E02-CE7B-D8E0-2B47-C76FC66B0D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2446" y="1451863"/>
            <a:ext cx="10131146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/>
              <a:t>Set of important parameters for each model</a:t>
            </a:r>
            <a:endParaRPr lang="en-US" spc="-10" dirty="0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DA922264-6402-9257-0AB3-741D0D792C4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68EE9D91-538C-CFBA-A2AE-0062F3E34638}"/>
              </a:ext>
            </a:extLst>
          </p:cNvPr>
          <p:cNvSpPr txBox="1"/>
          <p:nvPr/>
        </p:nvSpPr>
        <p:spPr>
          <a:xfrm>
            <a:off x="2990976" y="5622822"/>
            <a:ext cx="4635247" cy="5174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It was done to fine-tune the: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600" i="1" dirty="0">
                <a:solidFill>
                  <a:srgbClr val="FFFFFF"/>
                </a:solidFill>
                <a:latin typeface="Arial"/>
                <a:cs typeface="Arial"/>
              </a:rPr>
              <a:t>GB, RF, ERT, k-NN, and SVM-based classifiers</a:t>
            </a:r>
            <a:endParaRPr sz="1600" i="1" dirty="0">
              <a:latin typeface="Arial"/>
              <a:cs typeface="Arial"/>
            </a:endParaRP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211E4EBC-996E-59C3-36B5-97FEC57B4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1414" y="2877129"/>
            <a:ext cx="9469171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47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1981525-73A3-709E-4617-5828EE420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77790A65-70D8-60C9-D453-0858C810E49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>
            <a:extLst>
              <a:ext uri="{FF2B5EF4-FFF2-40B4-BE49-F238E27FC236}">
                <a16:creationId xmlns:a16="http://schemas.microsoft.com/office/drawing/2014/main" id="{760F5BA6-C831-57EE-A15D-919F8541AE55}"/>
              </a:ext>
            </a:extLst>
          </p:cNvPr>
          <p:cNvGrpSpPr/>
          <p:nvPr/>
        </p:nvGrpSpPr>
        <p:grpSpPr>
          <a:xfrm>
            <a:off x="0" y="0"/>
            <a:ext cx="12187555" cy="6859905"/>
            <a:chOff x="0" y="0"/>
            <a:chExt cx="12187555" cy="685990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F5F35E71-1A03-E0E0-8D59-8B7C52E53DB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6176" y="0"/>
              <a:ext cx="7731252" cy="6847330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5C82AF85-F182-EB99-3C03-9F24E616BD3A}"/>
                </a:ext>
              </a:extLst>
            </p:cNvPr>
            <p:cNvSpPr/>
            <p:nvPr/>
          </p:nvSpPr>
          <p:spPr>
            <a:xfrm>
              <a:off x="0" y="0"/>
              <a:ext cx="8784590" cy="6859905"/>
            </a:xfrm>
            <a:custGeom>
              <a:avLst/>
              <a:gdLst/>
              <a:ahLst/>
              <a:cxnLst/>
              <a:rect l="l" t="t" r="r" b="b"/>
              <a:pathLst>
                <a:path w="8784590" h="6859905">
                  <a:moveTo>
                    <a:pt x="8784336" y="0"/>
                  </a:moveTo>
                  <a:lnTo>
                    <a:pt x="0" y="0"/>
                  </a:lnTo>
                  <a:lnTo>
                    <a:pt x="0" y="6859524"/>
                  </a:lnTo>
                  <a:lnTo>
                    <a:pt x="8784336" y="6859524"/>
                  </a:lnTo>
                  <a:lnTo>
                    <a:pt x="8784336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A215D036-D681-6791-56AA-CCF4F7882A2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9694" y="836421"/>
              <a:ext cx="157480" cy="157479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5CC6F23B-60C8-044B-76DF-92507B43F4B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5678" y="5707125"/>
              <a:ext cx="157480" cy="157480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03476298-9061-3439-61EE-9E6ECC6D84F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347213"/>
              <a:ext cx="5308600" cy="25400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002B6C1C-B48E-DFAB-7B8A-CA75F6F299C9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0676" y="597407"/>
              <a:ext cx="100584" cy="100583"/>
            </a:xfrm>
            <a:prstGeom prst="rect">
              <a:avLst/>
            </a:prstGeom>
          </p:spPr>
        </p:pic>
      </p:grpSp>
      <p:sp>
        <p:nvSpPr>
          <p:cNvPr id="10" name="object 10">
            <a:extLst>
              <a:ext uri="{FF2B5EF4-FFF2-40B4-BE49-F238E27FC236}">
                <a16:creationId xmlns:a16="http://schemas.microsoft.com/office/drawing/2014/main" id="{F1424897-9C84-C931-C8C1-147E91CC16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2446" y="1451863"/>
            <a:ext cx="410337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10" dirty="0"/>
              <a:t>GWO technique</a:t>
            </a:r>
            <a:endParaRPr spc="-10" dirty="0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A4174D1B-281E-567A-84E0-2D2CEDCB796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8</a:t>
            </a:fld>
            <a:endParaRPr spc="-5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A5A585C1-D7CA-175C-E694-A2662AFD23D5}"/>
              </a:ext>
            </a:extLst>
          </p:cNvPr>
          <p:cNvSpPr txBox="1"/>
          <p:nvPr/>
        </p:nvSpPr>
        <p:spPr>
          <a:xfrm>
            <a:off x="609600" y="2629916"/>
            <a:ext cx="7924800" cy="1270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Tx/>
              <a:buChar char="-"/>
            </a:pPr>
            <a:r>
              <a:rPr lang="en-US" sz="2000" dirty="0">
                <a:solidFill>
                  <a:srgbClr val="73EBF8"/>
                </a:solidFill>
                <a:latin typeface="Carlito"/>
              </a:rPr>
              <a:t>was inspired by the cooperative hunting behavior of grey wolves</a:t>
            </a: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Tx/>
              <a:buChar char="-"/>
            </a:pPr>
            <a:r>
              <a:rPr lang="pl-PL" sz="2000" dirty="0">
                <a:solidFill>
                  <a:srgbClr val="73EBF8"/>
                </a:solidFill>
                <a:latin typeface="Carlito"/>
              </a:rPr>
              <a:t>meta-</a:t>
            </a:r>
            <a:r>
              <a:rPr lang="pl-PL" sz="2000" dirty="0" err="1">
                <a:solidFill>
                  <a:srgbClr val="73EBF8"/>
                </a:solidFill>
                <a:latin typeface="Carlito"/>
              </a:rPr>
              <a:t>heuristic</a:t>
            </a:r>
            <a:r>
              <a:rPr lang="pl-PL" sz="2000" dirty="0">
                <a:solidFill>
                  <a:srgbClr val="73EBF8"/>
                </a:solidFill>
                <a:latin typeface="Carlito"/>
              </a:rPr>
              <a:t> </a:t>
            </a:r>
            <a:r>
              <a:rPr lang="pl-PL" sz="2000" dirty="0" err="1">
                <a:solidFill>
                  <a:srgbClr val="73EBF8"/>
                </a:solidFill>
                <a:latin typeface="Carlito"/>
              </a:rPr>
              <a:t>optimization</a:t>
            </a:r>
            <a:r>
              <a:rPr lang="en-US" sz="2000" dirty="0">
                <a:solidFill>
                  <a:srgbClr val="73EBF8"/>
                </a:solidFill>
                <a:latin typeface="Carlito"/>
              </a:rPr>
              <a:t> algorithm</a:t>
            </a: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Tx/>
              <a:buChar char="-"/>
            </a:pPr>
            <a:r>
              <a:rPr lang="en-US" sz="2000" dirty="0">
                <a:solidFill>
                  <a:srgbClr val="73EBF8"/>
                </a:solidFill>
                <a:latin typeface="Carlito"/>
              </a:rPr>
              <a:t>accomplishes more satisfactory job than other algorithms at discovering the most promising strategy for nonlinear double-layer grids</a:t>
            </a:r>
            <a:endParaRPr sz="2000" dirty="0">
              <a:solidFill>
                <a:srgbClr val="73EBF8"/>
              </a:solidFill>
              <a:latin typeface="Carlito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BFF4AE7-B174-4C59-8790-D30912373D28}"/>
              </a:ext>
            </a:extLst>
          </p:cNvPr>
          <p:cNvSpPr txBox="1"/>
          <p:nvPr/>
        </p:nvSpPr>
        <p:spPr>
          <a:xfrm>
            <a:off x="609600" y="4006787"/>
            <a:ext cx="6934200" cy="18126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three wolves: Alpha (a), Beta (b), and Delta (d) representing the best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dirty="0">
                <a:solidFill>
                  <a:schemeClr val="bg1"/>
                </a:solidFill>
              </a:rPr>
              <a:t>     solution, the second-best and third-best solutions</a:t>
            </a:r>
          </a:p>
          <a:p>
            <a:pPr marL="298450" indent="-285750">
              <a:lnSpc>
                <a:spcPct val="100000"/>
              </a:lnSpc>
              <a:spcBef>
                <a:spcPts val="95"/>
              </a:spcBef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is characterized by three stages: 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	(</a:t>
            </a:r>
            <a:r>
              <a:rPr lang="en-US" sz="1600" dirty="0" err="1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) Encircling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	(ii) Hunting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	(iii) Attacking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-   is a complicated mathematical model</a:t>
            </a:r>
          </a:p>
        </p:txBody>
      </p:sp>
    </p:spTree>
    <p:extLst>
      <p:ext uri="{BB962C8B-B14F-4D97-AF65-F5344CB8AC3E}">
        <p14:creationId xmlns:p14="http://schemas.microsoft.com/office/powerpoint/2010/main" val="3444808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4588" y="2692907"/>
            <a:ext cx="128015" cy="1280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043" y="4503420"/>
            <a:ext cx="100584" cy="10058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53795" y="5192267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60" y="0"/>
                </a:moveTo>
                <a:lnTo>
                  <a:pt x="13962" y="1494"/>
                </a:lnTo>
                <a:lnTo>
                  <a:pt x="6696" y="5572"/>
                </a:lnTo>
                <a:lnTo>
                  <a:pt x="1796" y="11626"/>
                </a:lnTo>
                <a:lnTo>
                  <a:pt x="0" y="19049"/>
                </a:lnTo>
                <a:lnTo>
                  <a:pt x="1796" y="26473"/>
                </a:lnTo>
                <a:lnTo>
                  <a:pt x="6696" y="32527"/>
                </a:lnTo>
                <a:lnTo>
                  <a:pt x="13962" y="36605"/>
                </a:lnTo>
                <a:lnTo>
                  <a:pt x="22860" y="38099"/>
                </a:lnTo>
                <a:lnTo>
                  <a:pt x="31757" y="36605"/>
                </a:lnTo>
                <a:lnTo>
                  <a:pt x="39023" y="32527"/>
                </a:lnTo>
                <a:lnTo>
                  <a:pt x="43923" y="26473"/>
                </a:lnTo>
                <a:lnTo>
                  <a:pt x="45720" y="19049"/>
                </a:lnTo>
                <a:lnTo>
                  <a:pt x="43923" y="11626"/>
                </a:lnTo>
                <a:lnTo>
                  <a:pt x="39023" y="5572"/>
                </a:lnTo>
                <a:lnTo>
                  <a:pt x="31757" y="1494"/>
                </a:lnTo>
                <a:lnTo>
                  <a:pt x="22860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980419" y="1571244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2859" y="0"/>
                </a:moveTo>
                <a:lnTo>
                  <a:pt x="13983" y="1494"/>
                </a:lnTo>
                <a:lnTo>
                  <a:pt x="6715" y="5572"/>
                </a:lnTo>
                <a:lnTo>
                  <a:pt x="1803" y="11626"/>
                </a:lnTo>
                <a:lnTo>
                  <a:pt x="0" y="19050"/>
                </a:lnTo>
                <a:lnTo>
                  <a:pt x="1803" y="26473"/>
                </a:lnTo>
                <a:lnTo>
                  <a:pt x="6715" y="32527"/>
                </a:lnTo>
                <a:lnTo>
                  <a:pt x="13983" y="36605"/>
                </a:lnTo>
                <a:lnTo>
                  <a:pt x="22859" y="38100"/>
                </a:lnTo>
                <a:lnTo>
                  <a:pt x="31736" y="36605"/>
                </a:lnTo>
                <a:lnTo>
                  <a:pt x="39004" y="32527"/>
                </a:lnTo>
                <a:lnTo>
                  <a:pt x="43916" y="26473"/>
                </a:lnTo>
                <a:lnTo>
                  <a:pt x="45720" y="19050"/>
                </a:lnTo>
                <a:lnTo>
                  <a:pt x="43916" y="11626"/>
                </a:lnTo>
                <a:lnTo>
                  <a:pt x="39004" y="5572"/>
                </a:lnTo>
                <a:lnTo>
                  <a:pt x="31736" y="1494"/>
                </a:lnTo>
                <a:lnTo>
                  <a:pt x="22859" y="0"/>
                </a:lnTo>
                <a:close/>
              </a:path>
            </a:pathLst>
          </a:custGeom>
          <a:solidFill>
            <a:srgbClr val="83A7FC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7231" y="308228"/>
            <a:ext cx="10057536" cy="705321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937000" marR="5080" indent="-3905250" algn="ctr">
              <a:lnSpc>
                <a:spcPts val="4750"/>
              </a:lnSpc>
              <a:spcBef>
                <a:spcPts val="700"/>
              </a:spcBef>
            </a:pPr>
            <a:r>
              <a:rPr lang="en-US" spc="-10" dirty="0"/>
              <a:t>Results</a:t>
            </a:r>
            <a:endParaRPr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BABA6142-98F2-3274-5857-41C832991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55" y="1100745"/>
            <a:ext cx="7979244" cy="1533235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3AF5E563-D1DF-2EAD-550F-3713CAF964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209" b="-1"/>
          <a:stretch/>
        </p:blipFill>
        <p:spPr>
          <a:xfrm>
            <a:off x="2971800" y="2692907"/>
            <a:ext cx="5686628" cy="2366547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B828A42F-5D72-3252-F8B6-CB5192E8A2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448"/>
          <a:stretch/>
        </p:blipFill>
        <p:spPr>
          <a:xfrm>
            <a:off x="4742891" y="5146650"/>
            <a:ext cx="6801799" cy="15132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</TotalTime>
  <Words>980</Words>
  <Application>Microsoft Office PowerPoint</Application>
  <PresentationFormat>Širokoúhlá obrazovka</PresentationFormat>
  <Paragraphs>123</Paragraphs>
  <Slides>24</Slides>
  <Notes>0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24</vt:i4>
      </vt:variant>
    </vt:vector>
  </HeadingPairs>
  <TitlesOfParts>
    <vt:vector size="25" baseType="lpstr">
      <vt:lpstr>Office Theme</vt:lpstr>
      <vt:lpstr>Mortality risk</vt:lpstr>
      <vt:lpstr>About article</vt:lpstr>
      <vt:lpstr>Introduction</vt:lpstr>
      <vt:lpstr>Our dataset</vt:lpstr>
      <vt:lpstr>Distribution of features</vt:lpstr>
      <vt:lpstr>Model development</vt:lpstr>
      <vt:lpstr>Set of important parameters for each model</vt:lpstr>
      <vt:lpstr>GWO technique</vt:lpstr>
      <vt:lpstr>Results</vt:lpstr>
      <vt:lpstr>Results for model with 20 features</vt:lpstr>
      <vt:lpstr>Results for model with 10 features</vt:lpstr>
      <vt:lpstr>Results for model with 5 features + ROC curves</vt:lpstr>
      <vt:lpstr>Conclusions</vt:lpstr>
      <vt:lpstr>Our realization - requirement</vt:lpstr>
      <vt:lpstr>Data processing </vt:lpstr>
      <vt:lpstr>Other files</vt:lpstr>
      <vt:lpstr>Three Ensembles</vt:lpstr>
      <vt:lpstr>Three Ensembles – part 2 </vt:lpstr>
      <vt:lpstr>Results for First Ensemble  </vt:lpstr>
      <vt:lpstr>Results for Second Ensemble  </vt:lpstr>
      <vt:lpstr>Results for Third Ensemble + Distribution of features </vt:lpstr>
      <vt:lpstr>Our Conclusions</vt:lpstr>
      <vt:lpstr>Used sources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Tomasz Janeczko</cp:lastModifiedBy>
  <cp:revision>20</cp:revision>
  <dcterms:created xsi:type="dcterms:W3CDTF">2024-11-10T22:39:38Z</dcterms:created>
  <dcterms:modified xsi:type="dcterms:W3CDTF">2024-12-13T08:34:38Z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2024-11-10T00:00:00Z</vt:filetime>
  </property>
  <property fmtid="{D5CDD505-2E9C-101B-9397-08002B2CF9AE}" pid="3" name="Producer">
    <vt:lpwstr>3-Heights(TM) PDF Security Shell 4.8.25.2 (http://www.pdf-tools.com)</vt:lpwstr>
  </property>
</Properties>
</file>